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60" r:id="rId1"/>
  </p:sldMasterIdLst>
  <p:notesMasterIdLst>
    <p:notesMasterId r:id="rId24"/>
  </p:notesMasterIdLst>
  <p:sldIdLst>
    <p:sldId id="275" r:id="rId2"/>
    <p:sldId id="276" r:id="rId3"/>
    <p:sldId id="296" r:id="rId4"/>
    <p:sldId id="277" r:id="rId5"/>
    <p:sldId id="278" r:id="rId6"/>
    <p:sldId id="294" r:id="rId7"/>
    <p:sldId id="279" r:id="rId8"/>
    <p:sldId id="299" r:id="rId9"/>
    <p:sldId id="281" r:id="rId10"/>
    <p:sldId id="280" r:id="rId11"/>
    <p:sldId id="300" r:id="rId12"/>
    <p:sldId id="302" r:id="rId13"/>
    <p:sldId id="282" r:id="rId14"/>
    <p:sldId id="283" r:id="rId15"/>
    <p:sldId id="284" r:id="rId16"/>
    <p:sldId id="303" r:id="rId17"/>
    <p:sldId id="304" r:id="rId18"/>
    <p:sldId id="308" r:id="rId19"/>
    <p:sldId id="305" r:id="rId20"/>
    <p:sldId id="306" r:id="rId21"/>
    <p:sldId id="307" r:id="rId22"/>
    <p:sldId id="291" r:id="rId23"/>
  </p:sldIdLst>
  <p:sldSz cx="9144000" cy="6858000" type="screen4x3"/>
  <p:notesSz cx="7099300" cy="102346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zione predefinita" id="{FD99D0D8-457B-450E-B23A-1E7B4D65542B}">
          <p14:sldIdLst>
            <p14:sldId id="275"/>
            <p14:sldId id="276"/>
            <p14:sldId id="296"/>
            <p14:sldId id="277"/>
            <p14:sldId id="278"/>
            <p14:sldId id="294"/>
            <p14:sldId id="279"/>
            <p14:sldId id="299"/>
            <p14:sldId id="281"/>
            <p14:sldId id="280"/>
            <p14:sldId id="300"/>
            <p14:sldId id="302"/>
            <p14:sldId id="282"/>
            <p14:sldId id="283"/>
            <p14:sldId id="284"/>
            <p14:sldId id="303"/>
            <p14:sldId id="304"/>
            <p14:sldId id="308"/>
            <p14:sldId id="305"/>
            <p14:sldId id="306"/>
            <p14:sldId id="307"/>
            <p14:sldId id="291"/>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lena Sambugaro" initials="ES" lastIdx="15" clrIdx="0">
    <p:extLst>
      <p:ext uri="{19B8F6BF-5375-455C-9EA6-DF929625EA0E}">
        <p15:presenceInfo xmlns:p15="http://schemas.microsoft.com/office/powerpoint/2012/main" userId="S-1-5-21-1839211835-619659539-556599288-151392" providerId="AD"/>
      </p:ext>
    </p:extLst>
  </p:cmAuthor>
  <p:cmAuthor id="2" name="Nunzia Giglio" initials="NG" lastIdx="1" clrIdx="1">
    <p:extLst>
      <p:ext uri="{19B8F6BF-5375-455C-9EA6-DF929625EA0E}">
        <p15:presenceInfo xmlns:p15="http://schemas.microsoft.com/office/powerpoint/2012/main" userId="Nunzia Giglio" providerId="None"/>
      </p:ext>
    </p:extLst>
  </p:cmAuthor>
  <p:cmAuthor id="3" name="Bertin Ida" initials="BI" lastIdx="3" clrIdx="2">
    <p:extLst>
      <p:ext uri="{19B8F6BF-5375-455C-9EA6-DF929625EA0E}">
        <p15:presenceInfo xmlns:p15="http://schemas.microsoft.com/office/powerpoint/2012/main" userId="S-1-5-21-3053941345-1029052113-1028796559-1653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2D0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188" autoAdjust="0"/>
    <p:restoredTop sz="93716" autoAdjust="0"/>
  </p:normalViewPr>
  <p:slideViewPr>
    <p:cSldViewPr snapToGrid="0">
      <p:cViewPr varScale="1">
        <p:scale>
          <a:sx n="74" d="100"/>
          <a:sy n="74" d="100"/>
        </p:scale>
        <p:origin x="78" y="96"/>
      </p:cViewPr>
      <p:guideLst/>
    </p:cSldViewPr>
  </p:slideViewPr>
  <p:notesTextViewPr>
    <p:cViewPr>
      <p:scale>
        <a:sx n="200" d="100"/>
        <a:sy n="200" d="100"/>
      </p:scale>
      <p:origin x="0" y="0"/>
    </p:cViewPr>
  </p:notesTextViewPr>
  <p:sorterViewPr>
    <p:cViewPr>
      <p:scale>
        <a:sx n="100" d="100"/>
        <a:sy n="100" d="100"/>
      </p:scale>
      <p:origin x="0" y="-309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137" cy="512304"/>
          </a:xfrm>
          <a:prstGeom prst="rect">
            <a:avLst/>
          </a:prstGeom>
        </p:spPr>
        <p:txBody>
          <a:bodyPr vert="horz" lIns="94760" tIns="47380" rIns="94760" bIns="47380" rtlCol="0"/>
          <a:lstStyle>
            <a:lvl1pPr algn="l">
              <a:defRPr sz="1200"/>
            </a:lvl1pPr>
          </a:lstStyle>
          <a:p>
            <a:endParaRPr lang="it-IT"/>
          </a:p>
        </p:txBody>
      </p:sp>
      <p:sp>
        <p:nvSpPr>
          <p:cNvPr id="3" name="Date Placeholder 2"/>
          <p:cNvSpPr>
            <a:spLocks noGrp="1"/>
          </p:cNvSpPr>
          <p:nvPr>
            <p:ph type="dt" idx="1"/>
          </p:nvPr>
        </p:nvSpPr>
        <p:spPr>
          <a:xfrm>
            <a:off x="4020507" y="0"/>
            <a:ext cx="3077137" cy="512304"/>
          </a:xfrm>
          <a:prstGeom prst="rect">
            <a:avLst/>
          </a:prstGeom>
        </p:spPr>
        <p:txBody>
          <a:bodyPr vert="horz" lIns="94760" tIns="47380" rIns="94760" bIns="47380" rtlCol="0"/>
          <a:lstStyle>
            <a:lvl1pPr algn="r">
              <a:defRPr sz="1200"/>
            </a:lvl1pPr>
          </a:lstStyle>
          <a:p>
            <a:fld id="{8779180F-7C36-402C-A409-727835134E60}" type="datetimeFigureOut">
              <a:rPr lang="it-IT" smtClean="0"/>
              <a:t>23/11/2020</a:t>
            </a:fld>
            <a:endParaRPr lang="it-IT"/>
          </a:p>
        </p:txBody>
      </p:sp>
      <p:sp>
        <p:nvSpPr>
          <p:cNvPr id="4" name="Slide Image Placeholder 3"/>
          <p:cNvSpPr>
            <a:spLocks noGrp="1" noRot="1" noChangeAspect="1"/>
          </p:cNvSpPr>
          <p:nvPr>
            <p:ph type="sldImg" idx="2"/>
          </p:nvPr>
        </p:nvSpPr>
        <p:spPr>
          <a:xfrm>
            <a:off x="1246188" y="1279525"/>
            <a:ext cx="4606925" cy="3454400"/>
          </a:xfrm>
          <a:prstGeom prst="rect">
            <a:avLst/>
          </a:prstGeom>
          <a:noFill/>
          <a:ln w="12700">
            <a:solidFill>
              <a:prstClr val="black"/>
            </a:solidFill>
          </a:ln>
        </p:spPr>
        <p:txBody>
          <a:bodyPr vert="horz" lIns="94760" tIns="47380" rIns="94760" bIns="47380" rtlCol="0" anchor="ctr"/>
          <a:lstStyle/>
          <a:p>
            <a:endParaRPr lang="it-IT"/>
          </a:p>
        </p:txBody>
      </p:sp>
      <p:sp>
        <p:nvSpPr>
          <p:cNvPr id="5" name="Notes Placeholder 4"/>
          <p:cNvSpPr>
            <a:spLocks noGrp="1"/>
          </p:cNvSpPr>
          <p:nvPr>
            <p:ph type="body" sz="quarter" idx="3"/>
          </p:nvPr>
        </p:nvSpPr>
        <p:spPr>
          <a:xfrm>
            <a:off x="709600" y="4924989"/>
            <a:ext cx="5680103" cy="4029684"/>
          </a:xfrm>
          <a:prstGeom prst="rect">
            <a:avLst/>
          </a:prstGeom>
        </p:spPr>
        <p:txBody>
          <a:bodyPr vert="horz" lIns="94760" tIns="47380" rIns="94760" bIns="4738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6" name="Footer Placeholder 5"/>
          <p:cNvSpPr>
            <a:spLocks noGrp="1"/>
          </p:cNvSpPr>
          <p:nvPr>
            <p:ph type="ftr" sz="quarter" idx="4"/>
          </p:nvPr>
        </p:nvSpPr>
        <p:spPr>
          <a:xfrm>
            <a:off x="0" y="9722309"/>
            <a:ext cx="3077137" cy="512304"/>
          </a:xfrm>
          <a:prstGeom prst="rect">
            <a:avLst/>
          </a:prstGeom>
        </p:spPr>
        <p:txBody>
          <a:bodyPr vert="horz" lIns="94760" tIns="47380" rIns="94760" bIns="47380" rtlCol="0" anchor="b"/>
          <a:lstStyle>
            <a:lvl1pPr algn="l">
              <a:defRPr sz="1200"/>
            </a:lvl1pPr>
          </a:lstStyle>
          <a:p>
            <a:endParaRPr lang="it-IT"/>
          </a:p>
        </p:txBody>
      </p:sp>
      <p:sp>
        <p:nvSpPr>
          <p:cNvPr id="7" name="Slide Number Placeholder 6"/>
          <p:cNvSpPr>
            <a:spLocks noGrp="1"/>
          </p:cNvSpPr>
          <p:nvPr>
            <p:ph type="sldNum" sz="quarter" idx="5"/>
          </p:nvPr>
        </p:nvSpPr>
        <p:spPr>
          <a:xfrm>
            <a:off x="4020507" y="9722309"/>
            <a:ext cx="3077137" cy="512304"/>
          </a:xfrm>
          <a:prstGeom prst="rect">
            <a:avLst/>
          </a:prstGeom>
        </p:spPr>
        <p:txBody>
          <a:bodyPr vert="horz" lIns="94760" tIns="47380" rIns="94760" bIns="47380" rtlCol="0" anchor="b"/>
          <a:lstStyle>
            <a:lvl1pPr algn="r">
              <a:defRPr sz="1200"/>
            </a:lvl1pPr>
          </a:lstStyle>
          <a:p>
            <a:fld id="{F9D6239C-91C2-44E2-B647-61F686D6E123}" type="slidenum">
              <a:rPr lang="it-IT" smtClean="0"/>
              <a:t>‹N›</a:t>
            </a:fld>
            <a:endParaRPr lang="it-IT"/>
          </a:p>
        </p:txBody>
      </p:sp>
    </p:spTree>
    <p:extLst>
      <p:ext uri="{BB962C8B-B14F-4D97-AF65-F5344CB8AC3E}">
        <p14:creationId xmlns:p14="http://schemas.microsoft.com/office/powerpoint/2010/main" val="26988557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F9D6239C-91C2-44E2-B647-61F686D6E123}" type="slidenum">
              <a:rPr lang="it-IT" smtClean="0"/>
              <a:t>10</a:t>
            </a:fld>
            <a:endParaRPr lang="it-IT"/>
          </a:p>
        </p:txBody>
      </p:sp>
    </p:spTree>
    <p:extLst>
      <p:ext uri="{BB962C8B-B14F-4D97-AF65-F5344CB8AC3E}">
        <p14:creationId xmlns:p14="http://schemas.microsoft.com/office/powerpoint/2010/main" val="26795648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F9D6239C-91C2-44E2-B647-61F686D6E123}" type="slidenum">
              <a:rPr lang="it-IT" smtClean="0"/>
              <a:t>11</a:t>
            </a:fld>
            <a:endParaRPr lang="it-IT"/>
          </a:p>
        </p:txBody>
      </p:sp>
    </p:spTree>
    <p:extLst>
      <p:ext uri="{BB962C8B-B14F-4D97-AF65-F5344CB8AC3E}">
        <p14:creationId xmlns:p14="http://schemas.microsoft.com/office/powerpoint/2010/main" val="15605561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sp>
        <p:nvSpPr>
          <p:cNvPr id="7" name="Text Box 6">
            <a:extLst>
              <a:ext uri="{FF2B5EF4-FFF2-40B4-BE49-F238E27FC236}">
                <a16:creationId xmlns:a16="http://schemas.microsoft.com/office/drawing/2014/main" xmlns="" id="{8FF844B9-0CE8-44B1-BD92-107D8C518E4D}"/>
              </a:ext>
            </a:extLst>
          </p:cNvPr>
          <p:cNvSpPr txBox="1">
            <a:spLocks noChangeArrowheads="1"/>
          </p:cNvSpPr>
          <p:nvPr userDrawn="1"/>
        </p:nvSpPr>
        <p:spPr bwMode="auto">
          <a:xfrm>
            <a:off x="4143375" y="6429375"/>
            <a:ext cx="857250" cy="288925"/>
          </a:xfrm>
          <a:prstGeom prst="rect">
            <a:avLst/>
          </a:prstGeom>
          <a:noFill/>
          <a:ln>
            <a:noFill/>
          </a:ln>
        </p:spPr>
        <p:txBody>
          <a:bodyPr lIns="90000" tIns="45000" rIns="90000" bIns="45000"/>
          <a:lstStyle>
            <a:lvl1pPr>
              <a:tabLst>
                <a:tab pos="15875" algn="l"/>
                <a:tab pos="930275" algn="l"/>
                <a:tab pos="1844675" algn="l"/>
                <a:tab pos="2759075" algn="l"/>
                <a:tab pos="3673475" algn="l"/>
                <a:tab pos="4587875" algn="l"/>
                <a:tab pos="5502275" algn="l"/>
                <a:tab pos="6416675" algn="l"/>
                <a:tab pos="7331075" algn="l"/>
                <a:tab pos="8245475" algn="l"/>
                <a:tab pos="9159875" algn="l"/>
                <a:tab pos="10074275" algn="l"/>
                <a:tab pos="10344150" algn="l"/>
                <a:tab pos="10795000" algn="l"/>
                <a:tab pos="10796588" algn="l"/>
              </a:tabLst>
              <a:defRPr sz="2400" b="1">
                <a:solidFill>
                  <a:schemeClr val="tx1"/>
                </a:solidFill>
                <a:latin typeface="Comic Sans MS" panose="030F0702030302020204" pitchFamily="66" charset="0"/>
              </a:defRPr>
            </a:lvl1pPr>
            <a:lvl2pPr marL="742950" indent="-285750">
              <a:tabLst>
                <a:tab pos="15875" algn="l"/>
                <a:tab pos="930275" algn="l"/>
                <a:tab pos="1844675" algn="l"/>
                <a:tab pos="2759075" algn="l"/>
                <a:tab pos="3673475" algn="l"/>
                <a:tab pos="4587875" algn="l"/>
                <a:tab pos="5502275" algn="l"/>
                <a:tab pos="6416675" algn="l"/>
                <a:tab pos="7331075" algn="l"/>
                <a:tab pos="8245475" algn="l"/>
                <a:tab pos="9159875" algn="l"/>
                <a:tab pos="10074275" algn="l"/>
                <a:tab pos="10344150" algn="l"/>
                <a:tab pos="10795000" algn="l"/>
                <a:tab pos="10796588" algn="l"/>
              </a:tabLst>
              <a:defRPr sz="2400" b="1">
                <a:solidFill>
                  <a:schemeClr val="tx1"/>
                </a:solidFill>
                <a:latin typeface="Comic Sans MS" panose="030F0702030302020204" pitchFamily="66" charset="0"/>
              </a:defRPr>
            </a:lvl2pPr>
            <a:lvl3pPr marL="1143000" indent="-228600">
              <a:tabLst>
                <a:tab pos="15875" algn="l"/>
                <a:tab pos="930275" algn="l"/>
                <a:tab pos="1844675" algn="l"/>
                <a:tab pos="2759075" algn="l"/>
                <a:tab pos="3673475" algn="l"/>
                <a:tab pos="4587875" algn="l"/>
                <a:tab pos="5502275" algn="l"/>
                <a:tab pos="6416675" algn="l"/>
                <a:tab pos="7331075" algn="l"/>
                <a:tab pos="8245475" algn="l"/>
                <a:tab pos="9159875" algn="l"/>
                <a:tab pos="10074275" algn="l"/>
                <a:tab pos="10344150" algn="l"/>
                <a:tab pos="10795000" algn="l"/>
                <a:tab pos="10796588" algn="l"/>
              </a:tabLst>
              <a:defRPr sz="2400" b="1">
                <a:solidFill>
                  <a:schemeClr val="tx1"/>
                </a:solidFill>
                <a:latin typeface="Comic Sans MS" panose="030F0702030302020204" pitchFamily="66" charset="0"/>
              </a:defRPr>
            </a:lvl3pPr>
            <a:lvl4pPr marL="1600200" indent="-228600">
              <a:tabLst>
                <a:tab pos="15875" algn="l"/>
                <a:tab pos="930275" algn="l"/>
                <a:tab pos="1844675" algn="l"/>
                <a:tab pos="2759075" algn="l"/>
                <a:tab pos="3673475" algn="l"/>
                <a:tab pos="4587875" algn="l"/>
                <a:tab pos="5502275" algn="l"/>
                <a:tab pos="6416675" algn="l"/>
                <a:tab pos="7331075" algn="l"/>
                <a:tab pos="8245475" algn="l"/>
                <a:tab pos="9159875" algn="l"/>
                <a:tab pos="10074275" algn="l"/>
                <a:tab pos="10344150" algn="l"/>
                <a:tab pos="10795000" algn="l"/>
                <a:tab pos="10796588" algn="l"/>
              </a:tabLst>
              <a:defRPr sz="2400" b="1">
                <a:solidFill>
                  <a:schemeClr val="tx1"/>
                </a:solidFill>
                <a:latin typeface="Comic Sans MS" panose="030F0702030302020204" pitchFamily="66" charset="0"/>
              </a:defRPr>
            </a:lvl4pPr>
            <a:lvl5pPr marL="2057400" indent="-228600">
              <a:tabLst>
                <a:tab pos="15875" algn="l"/>
                <a:tab pos="930275" algn="l"/>
                <a:tab pos="1844675" algn="l"/>
                <a:tab pos="2759075" algn="l"/>
                <a:tab pos="3673475" algn="l"/>
                <a:tab pos="4587875" algn="l"/>
                <a:tab pos="5502275" algn="l"/>
                <a:tab pos="6416675" algn="l"/>
                <a:tab pos="7331075" algn="l"/>
                <a:tab pos="8245475" algn="l"/>
                <a:tab pos="9159875" algn="l"/>
                <a:tab pos="10074275" algn="l"/>
                <a:tab pos="10344150" algn="l"/>
                <a:tab pos="10795000" algn="l"/>
                <a:tab pos="10796588" algn="l"/>
              </a:tabLst>
              <a:defRPr sz="2400" b="1">
                <a:solidFill>
                  <a:schemeClr val="tx1"/>
                </a:solidFill>
                <a:latin typeface="Comic Sans MS" panose="030F0702030302020204" pitchFamily="66" charset="0"/>
              </a:defRPr>
            </a:lvl5pPr>
            <a:lvl6pPr marL="2514600" indent="-228600" eaLnBrk="0" fontAlgn="base" hangingPunct="0">
              <a:spcBef>
                <a:spcPct val="0"/>
              </a:spcBef>
              <a:spcAft>
                <a:spcPct val="0"/>
              </a:spcAft>
              <a:tabLst>
                <a:tab pos="15875" algn="l"/>
                <a:tab pos="930275" algn="l"/>
                <a:tab pos="1844675" algn="l"/>
                <a:tab pos="2759075" algn="l"/>
                <a:tab pos="3673475" algn="l"/>
                <a:tab pos="4587875" algn="l"/>
                <a:tab pos="5502275" algn="l"/>
                <a:tab pos="6416675" algn="l"/>
                <a:tab pos="7331075" algn="l"/>
                <a:tab pos="8245475" algn="l"/>
                <a:tab pos="9159875" algn="l"/>
                <a:tab pos="10074275" algn="l"/>
                <a:tab pos="10344150" algn="l"/>
                <a:tab pos="10795000" algn="l"/>
                <a:tab pos="10796588" algn="l"/>
              </a:tabLst>
              <a:defRPr sz="2400" b="1">
                <a:solidFill>
                  <a:schemeClr val="tx1"/>
                </a:solidFill>
                <a:latin typeface="Comic Sans MS" panose="030F0702030302020204" pitchFamily="66" charset="0"/>
              </a:defRPr>
            </a:lvl6pPr>
            <a:lvl7pPr marL="2971800" indent="-228600" eaLnBrk="0" fontAlgn="base" hangingPunct="0">
              <a:spcBef>
                <a:spcPct val="0"/>
              </a:spcBef>
              <a:spcAft>
                <a:spcPct val="0"/>
              </a:spcAft>
              <a:tabLst>
                <a:tab pos="15875" algn="l"/>
                <a:tab pos="930275" algn="l"/>
                <a:tab pos="1844675" algn="l"/>
                <a:tab pos="2759075" algn="l"/>
                <a:tab pos="3673475" algn="l"/>
                <a:tab pos="4587875" algn="l"/>
                <a:tab pos="5502275" algn="l"/>
                <a:tab pos="6416675" algn="l"/>
                <a:tab pos="7331075" algn="l"/>
                <a:tab pos="8245475" algn="l"/>
                <a:tab pos="9159875" algn="l"/>
                <a:tab pos="10074275" algn="l"/>
                <a:tab pos="10344150" algn="l"/>
                <a:tab pos="10795000" algn="l"/>
                <a:tab pos="10796588" algn="l"/>
              </a:tabLst>
              <a:defRPr sz="2400" b="1">
                <a:solidFill>
                  <a:schemeClr val="tx1"/>
                </a:solidFill>
                <a:latin typeface="Comic Sans MS" panose="030F0702030302020204" pitchFamily="66" charset="0"/>
              </a:defRPr>
            </a:lvl7pPr>
            <a:lvl8pPr marL="3429000" indent="-228600" eaLnBrk="0" fontAlgn="base" hangingPunct="0">
              <a:spcBef>
                <a:spcPct val="0"/>
              </a:spcBef>
              <a:spcAft>
                <a:spcPct val="0"/>
              </a:spcAft>
              <a:tabLst>
                <a:tab pos="15875" algn="l"/>
                <a:tab pos="930275" algn="l"/>
                <a:tab pos="1844675" algn="l"/>
                <a:tab pos="2759075" algn="l"/>
                <a:tab pos="3673475" algn="l"/>
                <a:tab pos="4587875" algn="l"/>
                <a:tab pos="5502275" algn="l"/>
                <a:tab pos="6416675" algn="l"/>
                <a:tab pos="7331075" algn="l"/>
                <a:tab pos="8245475" algn="l"/>
                <a:tab pos="9159875" algn="l"/>
                <a:tab pos="10074275" algn="l"/>
                <a:tab pos="10344150" algn="l"/>
                <a:tab pos="10795000" algn="l"/>
                <a:tab pos="10796588" algn="l"/>
              </a:tabLst>
              <a:defRPr sz="2400" b="1">
                <a:solidFill>
                  <a:schemeClr val="tx1"/>
                </a:solidFill>
                <a:latin typeface="Comic Sans MS" panose="030F0702030302020204" pitchFamily="66" charset="0"/>
              </a:defRPr>
            </a:lvl8pPr>
            <a:lvl9pPr marL="3886200" indent="-228600" eaLnBrk="0" fontAlgn="base" hangingPunct="0">
              <a:spcBef>
                <a:spcPct val="0"/>
              </a:spcBef>
              <a:spcAft>
                <a:spcPct val="0"/>
              </a:spcAft>
              <a:tabLst>
                <a:tab pos="15875" algn="l"/>
                <a:tab pos="930275" algn="l"/>
                <a:tab pos="1844675" algn="l"/>
                <a:tab pos="2759075" algn="l"/>
                <a:tab pos="3673475" algn="l"/>
                <a:tab pos="4587875" algn="l"/>
                <a:tab pos="5502275" algn="l"/>
                <a:tab pos="6416675" algn="l"/>
                <a:tab pos="7331075" algn="l"/>
                <a:tab pos="8245475" algn="l"/>
                <a:tab pos="9159875" algn="l"/>
                <a:tab pos="10074275" algn="l"/>
                <a:tab pos="10344150" algn="l"/>
                <a:tab pos="10795000" algn="l"/>
                <a:tab pos="10796588" algn="l"/>
              </a:tabLst>
              <a:defRPr sz="2400" b="1">
                <a:solidFill>
                  <a:schemeClr val="tx1"/>
                </a:solidFill>
                <a:latin typeface="Comic Sans MS" panose="030F0702030302020204" pitchFamily="66" charset="0"/>
              </a:defRPr>
            </a:lvl9pPr>
          </a:lstStyle>
          <a:p>
            <a:pPr algn="ctr">
              <a:defRPr/>
            </a:pPr>
            <a:fld id="{32E3AAEE-96F4-4F6D-B11C-06A7132FF848}" type="slidenum">
              <a:rPr lang="en-GB" altLang="it-IT" sz="800" b="0" smtClean="0">
                <a:solidFill>
                  <a:srgbClr val="002060"/>
                </a:solidFill>
                <a:latin typeface="Times New Roman" panose="02020603050405020304" pitchFamily="18" charset="0"/>
                <a:ea typeface="Verdana" panose="020B0604030504040204" pitchFamily="34" charset="0"/>
                <a:cs typeface="Times New Roman" panose="02020603050405020304" pitchFamily="18" charset="0"/>
              </a:rPr>
              <a:pPr algn="ctr">
                <a:defRPr/>
              </a:pPr>
              <a:t>‹N›</a:t>
            </a:fld>
            <a:endParaRPr lang="en-GB" altLang="it-IT" sz="800" b="0" dirty="0">
              <a:solidFill>
                <a:srgbClr val="002060"/>
              </a:solidFill>
              <a:latin typeface="Times New Roman" panose="02020603050405020304" pitchFamily="18" charset="0"/>
              <a:ea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8898746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sp>
        <p:nvSpPr>
          <p:cNvPr id="7" name="Text Box 6">
            <a:extLst>
              <a:ext uri="{FF2B5EF4-FFF2-40B4-BE49-F238E27FC236}">
                <a16:creationId xmlns:a16="http://schemas.microsoft.com/office/drawing/2014/main" xmlns="" id="{7AE6A67E-EBDF-4107-869D-85480437FC3B}"/>
              </a:ext>
            </a:extLst>
          </p:cNvPr>
          <p:cNvSpPr txBox="1">
            <a:spLocks noChangeArrowheads="1"/>
          </p:cNvSpPr>
          <p:nvPr userDrawn="1"/>
        </p:nvSpPr>
        <p:spPr bwMode="auto">
          <a:xfrm>
            <a:off x="4143375" y="6429375"/>
            <a:ext cx="857250" cy="288925"/>
          </a:xfrm>
          <a:prstGeom prst="rect">
            <a:avLst/>
          </a:prstGeom>
          <a:noFill/>
          <a:ln>
            <a:noFill/>
          </a:ln>
        </p:spPr>
        <p:txBody>
          <a:bodyPr lIns="90000" tIns="45000" rIns="90000" bIns="45000"/>
          <a:lstStyle>
            <a:lvl1pPr>
              <a:tabLst>
                <a:tab pos="15875" algn="l"/>
                <a:tab pos="930275" algn="l"/>
                <a:tab pos="1844675" algn="l"/>
                <a:tab pos="2759075" algn="l"/>
                <a:tab pos="3673475" algn="l"/>
                <a:tab pos="4587875" algn="l"/>
                <a:tab pos="5502275" algn="l"/>
                <a:tab pos="6416675" algn="l"/>
                <a:tab pos="7331075" algn="l"/>
                <a:tab pos="8245475" algn="l"/>
                <a:tab pos="9159875" algn="l"/>
                <a:tab pos="10074275" algn="l"/>
                <a:tab pos="10344150" algn="l"/>
                <a:tab pos="10795000" algn="l"/>
                <a:tab pos="10796588" algn="l"/>
              </a:tabLst>
              <a:defRPr sz="2400" b="1">
                <a:solidFill>
                  <a:schemeClr val="tx1"/>
                </a:solidFill>
                <a:latin typeface="Comic Sans MS" panose="030F0702030302020204" pitchFamily="66" charset="0"/>
              </a:defRPr>
            </a:lvl1pPr>
            <a:lvl2pPr marL="742950" indent="-285750">
              <a:tabLst>
                <a:tab pos="15875" algn="l"/>
                <a:tab pos="930275" algn="l"/>
                <a:tab pos="1844675" algn="l"/>
                <a:tab pos="2759075" algn="l"/>
                <a:tab pos="3673475" algn="l"/>
                <a:tab pos="4587875" algn="l"/>
                <a:tab pos="5502275" algn="l"/>
                <a:tab pos="6416675" algn="l"/>
                <a:tab pos="7331075" algn="l"/>
                <a:tab pos="8245475" algn="l"/>
                <a:tab pos="9159875" algn="l"/>
                <a:tab pos="10074275" algn="l"/>
                <a:tab pos="10344150" algn="l"/>
                <a:tab pos="10795000" algn="l"/>
                <a:tab pos="10796588" algn="l"/>
              </a:tabLst>
              <a:defRPr sz="2400" b="1">
                <a:solidFill>
                  <a:schemeClr val="tx1"/>
                </a:solidFill>
                <a:latin typeface="Comic Sans MS" panose="030F0702030302020204" pitchFamily="66" charset="0"/>
              </a:defRPr>
            </a:lvl2pPr>
            <a:lvl3pPr marL="1143000" indent="-228600">
              <a:tabLst>
                <a:tab pos="15875" algn="l"/>
                <a:tab pos="930275" algn="l"/>
                <a:tab pos="1844675" algn="l"/>
                <a:tab pos="2759075" algn="l"/>
                <a:tab pos="3673475" algn="l"/>
                <a:tab pos="4587875" algn="l"/>
                <a:tab pos="5502275" algn="l"/>
                <a:tab pos="6416675" algn="l"/>
                <a:tab pos="7331075" algn="l"/>
                <a:tab pos="8245475" algn="l"/>
                <a:tab pos="9159875" algn="l"/>
                <a:tab pos="10074275" algn="l"/>
                <a:tab pos="10344150" algn="l"/>
                <a:tab pos="10795000" algn="l"/>
                <a:tab pos="10796588" algn="l"/>
              </a:tabLst>
              <a:defRPr sz="2400" b="1">
                <a:solidFill>
                  <a:schemeClr val="tx1"/>
                </a:solidFill>
                <a:latin typeface="Comic Sans MS" panose="030F0702030302020204" pitchFamily="66" charset="0"/>
              </a:defRPr>
            </a:lvl3pPr>
            <a:lvl4pPr marL="1600200" indent="-228600">
              <a:tabLst>
                <a:tab pos="15875" algn="l"/>
                <a:tab pos="930275" algn="l"/>
                <a:tab pos="1844675" algn="l"/>
                <a:tab pos="2759075" algn="l"/>
                <a:tab pos="3673475" algn="l"/>
                <a:tab pos="4587875" algn="l"/>
                <a:tab pos="5502275" algn="l"/>
                <a:tab pos="6416675" algn="l"/>
                <a:tab pos="7331075" algn="l"/>
                <a:tab pos="8245475" algn="l"/>
                <a:tab pos="9159875" algn="l"/>
                <a:tab pos="10074275" algn="l"/>
                <a:tab pos="10344150" algn="l"/>
                <a:tab pos="10795000" algn="l"/>
                <a:tab pos="10796588" algn="l"/>
              </a:tabLst>
              <a:defRPr sz="2400" b="1">
                <a:solidFill>
                  <a:schemeClr val="tx1"/>
                </a:solidFill>
                <a:latin typeface="Comic Sans MS" panose="030F0702030302020204" pitchFamily="66" charset="0"/>
              </a:defRPr>
            </a:lvl4pPr>
            <a:lvl5pPr marL="2057400" indent="-228600">
              <a:tabLst>
                <a:tab pos="15875" algn="l"/>
                <a:tab pos="930275" algn="l"/>
                <a:tab pos="1844675" algn="l"/>
                <a:tab pos="2759075" algn="l"/>
                <a:tab pos="3673475" algn="l"/>
                <a:tab pos="4587875" algn="l"/>
                <a:tab pos="5502275" algn="l"/>
                <a:tab pos="6416675" algn="l"/>
                <a:tab pos="7331075" algn="l"/>
                <a:tab pos="8245475" algn="l"/>
                <a:tab pos="9159875" algn="l"/>
                <a:tab pos="10074275" algn="l"/>
                <a:tab pos="10344150" algn="l"/>
                <a:tab pos="10795000" algn="l"/>
                <a:tab pos="10796588" algn="l"/>
              </a:tabLst>
              <a:defRPr sz="2400" b="1">
                <a:solidFill>
                  <a:schemeClr val="tx1"/>
                </a:solidFill>
                <a:latin typeface="Comic Sans MS" panose="030F0702030302020204" pitchFamily="66" charset="0"/>
              </a:defRPr>
            </a:lvl5pPr>
            <a:lvl6pPr marL="2514600" indent="-228600" eaLnBrk="0" fontAlgn="base" hangingPunct="0">
              <a:spcBef>
                <a:spcPct val="0"/>
              </a:spcBef>
              <a:spcAft>
                <a:spcPct val="0"/>
              </a:spcAft>
              <a:tabLst>
                <a:tab pos="15875" algn="l"/>
                <a:tab pos="930275" algn="l"/>
                <a:tab pos="1844675" algn="l"/>
                <a:tab pos="2759075" algn="l"/>
                <a:tab pos="3673475" algn="l"/>
                <a:tab pos="4587875" algn="l"/>
                <a:tab pos="5502275" algn="l"/>
                <a:tab pos="6416675" algn="l"/>
                <a:tab pos="7331075" algn="l"/>
                <a:tab pos="8245475" algn="l"/>
                <a:tab pos="9159875" algn="l"/>
                <a:tab pos="10074275" algn="l"/>
                <a:tab pos="10344150" algn="l"/>
                <a:tab pos="10795000" algn="l"/>
                <a:tab pos="10796588" algn="l"/>
              </a:tabLst>
              <a:defRPr sz="2400" b="1">
                <a:solidFill>
                  <a:schemeClr val="tx1"/>
                </a:solidFill>
                <a:latin typeface="Comic Sans MS" panose="030F0702030302020204" pitchFamily="66" charset="0"/>
              </a:defRPr>
            </a:lvl6pPr>
            <a:lvl7pPr marL="2971800" indent="-228600" eaLnBrk="0" fontAlgn="base" hangingPunct="0">
              <a:spcBef>
                <a:spcPct val="0"/>
              </a:spcBef>
              <a:spcAft>
                <a:spcPct val="0"/>
              </a:spcAft>
              <a:tabLst>
                <a:tab pos="15875" algn="l"/>
                <a:tab pos="930275" algn="l"/>
                <a:tab pos="1844675" algn="l"/>
                <a:tab pos="2759075" algn="l"/>
                <a:tab pos="3673475" algn="l"/>
                <a:tab pos="4587875" algn="l"/>
                <a:tab pos="5502275" algn="l"/>
                <a:tab pos="6416675" algn="l"/>
                <a:tab pos="7331075" algn="l"/>
                <a:tab pos="8245475" algn="l"/>
                <a:tab pos="9159875" algn="l"/>
                <a:tab pos="10074275" algn="l"/>
                <a:tab pos="10344150" algn="l"/>
                <a:tab pos="10795000" algn="l"/>
                <a:tab pos="10796588" algn="l"/>
              </a:tabLst>
              <a:defRPr sz="2400" b="1">
                <a:solidFill>
                  <a:schemeClr val="tx1"/>
                </a:solidFill>
                <a:latin typeface="Comic Sans MS" panose="030F0702030302020204" pitchFamily="66" charset="0"/>
              </a:defRPr>
            </a:lvl7pPr>
            <a:lvl8pPr marL="3429000" indent="-228600" eaLnBrk="0" fontAlgn="base" hangingPunct="0">
              <a:spcBef>
                <a:spcPct val="0"/>
              </a:spcBef>
              <a:spcAft>
                <a:spcPct val="0"/>
              </a:spcAft>
              <a:tabLst>
                <a:tab pos="15875" algn="l"/>
                <a:tab pos="930275" algn="l"/>
                <a:tab pos="1844675" algn="l"/>
                <a:tab pos="2759075" algn="l"/>
                <a:tab pos="3673475" algn="l"/>
                <a:tab pos="4587875" algn="l"/>
                <a:tab pos="5502275" algn="l"/>
                <a:tab pos="6416675" algn="l"/>
                <a:tab pos="7331075" algn="l"/>
                <a:tab pos="8245475" algn="l"/>
                <a:tab pos="9159875" algn="l"/>
                <a:tab pos="10074275" algn="l"/>
                <a:tab pos="10344150" algn="l"/>
                <a:tab pos="10795000" algn="l"/>
                <a:tab pos="10796588" algn="l"/>
              </a:tabLst>
              <a:defRPr sz="2400" b="1">
                <a:solidFill>
                  <a:schemeClr val="tx1"/>
                </a:solidFill>
                <a:latin typeface="Comic Sans MS" panose="030F0702030302020204" pitchFamily="66" charset="0"/>
              </a:defRPr>
            </a:lvl8pPr>
            <a:lvl9pPr marL="3886200" indent="-228600" eaLnBrk="0" fontAlgn="base" hangingPunct="0">
              <a:spcBef>
                <a:spcPct val="0"/>
              </a:spcBef>
              <a:spcAft>
                <a:spcPct val="0"/>
              </a:spcAft>
              <a:tabLst>
                <a:tab pos="15875" algn="l"/>
                <a:tab pos="930275" algn="l"/>
                <a:tab pos="1844675" algn="l"/>
                <a:tab pos="2759075" algn="l"/>
                <a:tab pos="3673475" algn="l"/>
                <a:tab pos="4587875" algn="l"/>
                <a:tab pos="5502275" algn="l"/>
                <a:tab pos="6416675" algn="l"/>
                <a:tab pos="7331075" algn="l"/>
                <a:tab pos="8245475" algn="l"/>
                <a:tab pos="9159875" algn="l"/>
                <a:tab pos="10074275" algn="l"/>
                <a:tab pos="10344150" algn="l"/>
                <a:tab pos="10795000" algn="l"/>
                <a:tab pos="10796588" algn="l"/>
              </a:tabLst>
              <a:defRPr sz="2400" b="1">
                <a:solidFill>
                  <a:schemeClr val="tx1"/>
                </a:solidFill>
                <a:latin typeface="Comic Sans MS" panose="030F0702030302020204" pitchFamily="66" charset="0"/>
              </a:defRPr>
            </a:lvl9pPr>
          </a:lstStyle>
          <a:p>
            <a:pPr algn="ctr">
              <a:defRPr/>
            </a:pPr>
            <a:fld id="{32E3AAEE-96F4-4F6D-B11C-06A7132FF848}" type="slidenum">
              <a:rPr lang="en-GB" altLang="it-IT" sz="800" b="0" smtClean="0">
                <a:solidFill>
                  <a:srgbClr val="002060"/>
                </a:solidFill>
                <a:latin typeface="Times New Roman" panose="02020603050405020304" pitchFamily="18" charset="0"/>
                <a:ea typeface="Verdana" panose="020B0604030504040204" pitchFamily="34" charset="0"/>
                <a:cs typeface="Times New Roman" panose="02020603050405020304" pitchFamily="18" charset="0"/>
              </a:rPr>
              <a:pPr algn="ctr">
                <a:defRPr/>
              </a:pPr>
              <a:t>‹N›</a:t>
            </a:fld>
            <a:endParaRPr lang="en-GB" altLang="it-IT" sz="800" b="0" dirty="0">
              <a:solidFill>
                <a:srgbClr val="002060"/>
              </a:solidFill>
              <a:latin typeface="Times New Roman" panose="02020603050405020304" pitchFamily="18" charset="0"/>
              <a:ea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427816338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Text Box 6">
            <a:extLst>
              <a:ext uri="{FF2B5EF4-FFF2-40B4-BE49-F238E27FC236}">
                <a16:creationId xmlns:a16="http://schemas.microsoft.com/office/drawing/2014/main" xmlns="" id="{50A4869E-AE7A-49E4-AB2D-8FCA60FAC768}"/>
              </a:ext>
            </a:extLst>
          </p:cNvPr>
          <p:cNvSpPr txBox="1">
            <a:spLocks noChangeArrowheads="1"/>
          </p:cNvSpPr>
          <p:nvPr userDrawn="1"/>
        </p:nvSpPr>
        <p:spPr bwMode="auto">
          <a:xfrm>
            <a:off x="4143375" y="6429375"/>
            <a:ext cx="857250" cy="288925"/>
          </a:xfrm>
          <a:prstGeom prst="rect">
            <a:avLst/>
          </a:prstGeom>
          <a:noFill/>
          <a:ln>
            <a:noFill/>
          </a:ln>
        </p:spPr>
        <p:txBody>
          <a:bodyPr lIns="90000" tIns="45000" rIns="90000" bIns="45000"/>
          <a:lstStyle>
            <a:lvl1pPr>
              <a:tabLst>
                <a:tab pos="15875" algn="l"/>
                <a:tab pos="930275" algn="l"/>
                <a:tab pos="1844675" algn="l"/>
                <a:tab pos="2759075" algn="l"/>
                <a:tab pos="3673475" algn="l"/>
                <a:tab pos="4587875" algn="l"/>
                <a:tab pos="5502275" algn="l"/>
                <a:tab pos="6416675" algn="l"/>
                <a:tab pos="7331075" algn="l"/>
                <a:tab pos="8245475" algn="l"/>
                <a:tab pos="9159875" algn="l"/>
                <a:tab pos="10074275" algn="l"/>
                <a:tab pos="10344150" algn="l"/>
                <a:tab pos="10795000" algn="l"/>
                <a:tab pos="10796588" algn="l"/>
              </a:tabLst>
              <a:defRPr sz="2400" b="1">
                <a:solidFill>
                  <a:schemeClr val="tx1"/>
                </a:solidFill>
                <a:latin typeface="Comic Sans MS" panose="030F0702030302020204" pitchFamily="66" charset="0"/>
              </a:defRPr>
            </a:lvl1pPr>
            <a:lvl2pPr marL="742950" indent="-285750">
              <a:tabLst>
                <a:tab pos="15875" algn="l"/>
                <a:tab pos="930275" algn="l"/>
                <a:tab pos="1844675" algn="l"/>
                <a:tab pos="2759075" algn="l"/>
                <a:tab pos="3673475" algn="l"/>
                <a:tab pos="4587875" algn="l"/>
                <a:tab pos="5502275" algn="l"/>
                <a:tab pos="6416675" algn="l"/>
                <a:tab pos="7331075" algn="l"/>
                <a:tab pos="8245475" algn="l"/>
                <a:tab pos="9159875" algn="l"/>
                <a:tab pos="10074275" algn="l"/>
                <a:tab pos="10344150" algn="l"/>
                <a:tab pos="10795000" algn="l"/>
                <a:tab pos="10796588" algn="l"/>
              </a:tabLst>
              <a:defRPr sz="2400" b="1">
                <a:solidFill>
                  <a:schemeClr val="tx1"/>
                </a:solidFill>
                <a:latin typeface="Comic Sans MS" panose="030F0702030302020204" pitchFamily="66" charset="0"/>
              </a:defRPr>
            </a:lvl2pPr>
            <a:lvl3pPr marL="1143000" indent="-228600">
              <a:tabLst>
                <a:tab pos="15875" algn="l"/>
                <a:tab pos="930275" algn="l"/>
                <a:tab pos="1844675" algn="l"/>
                <a:tab pos="2759075" algn="l"/>
                <a:tab pos="3673475" algn="l"/>
                <a:tab pos="4587875" algn="l"/>
                <a:tab pos="5502275" algn="l"/>
                <a:tab pos="6416675" algn="l"/>
                <a:tab pos="7331075" algn="l"/>
                <a:tab pos="8245475" algn="l"/>
                <a:tab pos="9159875" algn="l"/>
                <a:tab pos="10074275" algn="l"/>
                <a:tab pos="10344150" algn="l"/>
                <a:tab pos="10795000" algn="l"/>
                <a:tab pos="10796588" algn="l"/>
              </a:tabLst>
              <a:defRPr sz="2400" b="1">
                <a:solidFill>
                  <a:schemeClr val="tx1"/>
                </a:solidFill>
                <a:latin typeface="Comic Sans MS" panose="030F0702030302020204" pitchFamily="66" charset="0"/>
              </a:defRPr>
            </a:lvl3pPr>
            <a:lvl4pPr marL="1600200" indent="-228600">
              <a:tabLst>
                <a:tab pos="15875" algn="l"/>
                <a:tab pos="930275" algn="l"/>
                <a:tab pos="1844675" algn="l"/>
                <a:tab pos="2759075" algn="l"/>
                <a:tab pos="3673475" algn="l"/>
                <a:tab pos="4587875" algn="l"/>
                <a:tab pos="5502275" algn="l"/>
                <a:tab pos="6416675" algn="l"/>
                <a:tab pos="7331075" algn="l"/>
                <a:tab pos="8245475" algn="l"/>
                <a:tab pos="9159875" algn="l"/>
                <a:tab pos="10074275" algn="l"/>
                <a:tab pos="10344150" algn="l"/>
                <a:tab pos="10795000" algn="l"/>
                <a:tab pos="10796588" algn="l"/>
              </a:tabLst>
              <a:defRPr sz="2400" b="1">
                <a:solidFill>
                  <a:schemeClr val="tx1"/>
                </a:solidFill>
                <a:latin typeface="Comic Sans MS" panose="030F0702030302020204" pitchFamily="66" charset="0"/>
              </a:defRPr>
            </a:lvl4pPr>
            <a:lvl5pPr marL="2057400" indent="-228600">
              <a:tabLst>
                <a:tab pos="15875" algn="l"/>
                <a:tab pos="930275" algn="l"/>
                <a:tab pos="1844675" algn="l"/>
                <a:tab pos="2759075" algn="l"/>
                <a:tab pos="3673475" algn="l"/>
                <a:tab pos="4587875" algn="l"/>
                <a:tab pos="5502275" algn="l"/>
                <a:tab pos="6416675" algn="l"/>
                <a:tab pos="7331075" algn="l"/>
                <a:tab pos="8245475" algn="l"/>
                <a:tab pos="9159875" algn="l"/>
                <a:tab pos="10074275" algn="l"/>
                <a:tab pos="10344150" algn="l"/>
                <a:tab pos="10795000" algn="l"/>
                <a:tab pos="10796588" algn="l"/>
              </a:tabLst>
              <a:defRPr sz="2400" b="1">
                <a:solidFill>
                  <a:schemeClr val="tx1"/>
                </a:solidFill>
                <a:latin typeface="Comic Sans MS" panose="030F0702030302020204" pitchFamily="66" charset="0"/>
              </a:defRPr>
            </a:lvl5pPr>
            <a:lvl6pPr marL="2514600" indent="-228600" eaLnBrk="0" fontAlgn="base" hangingPunct="0">
              <a:spcBef>
                <a:spcPct val="0"/>
              </a:spcBef>
              <a:spcAft>
                <a:spcPct val="0"/>
              </a:spcAft>
              <a:tabLst>
                <a:tab pos="15875" algn="l"/>
                <a:tab pos="930275" algn="l"/>
                <a:tab pos="1844675" algn="l"/>
                <a:tab pos="2759075" algn="l"/>
                <a:tab pos="3673475" algn="l"/>
                <a:tab pos="4587875" algn="l"/>
                <a:tab pos="5502275" algn="l"/>
                <a:tab pos="6416675" algn="l"/>
                <a:tab pos="7331075" algn="l"/>
                <a:tab pos="8245475" algn="l"/>
                <a:tab pos="9159875" algn="l"/>
                <a:tab pos="10074275" algn="l"/>
                <a:tab pos="10344150" algn="l"/>
                <a:tab pos="10795000" algn="l"/>
                <a:tab pos="10796588" algn="l"/>
              </a:tabLst>
              <a:defRPr sz="2400" b="1">
                <a:solidFill>
                  <a:schemeClr val="tx1"/>
                </a:solidFill>
                <a:latin typeface="Comic Sans MS" panose="030F0702030302020204" pitchFamily="66" charset="0"/>
              </a:defRPr>
            </a:lvl6pPr>
            <a:lvl7pPr marL="2971800" indent="-228600" eaLnBrk="0" fontAlgn="base" hangingPunct="0">
              <a:spcBef>
                <a:spcPct val="0"/>
              </a:spcBef>
              <a:spcAft>
                <a:spcPct val="0"/>
              </a:spcAft>
              <a:tabLst>
                <a:tab pos="15875" algn="l"/>
                <a:tab pos="930275" algn="l"/>
                <a:tab pos="1844675" algn="l"/>
                <a:tab pos="2759075" algn="l"/>
                <a:tab pos="3673475" algn="l"/>
                <a:tab pos="4587875" algn="l"/>
                <a:tab pos="5502275" algn="l"/>
                <a:tab pos="6416675" algn="l"/>
                <a:tab pos="7331075" algn="l"/>
                <a:tab pos="8245475" algn="l"/>
                <a:tab pos="9159875" algn="l"/>
                <a:tab pos="10074275" algn="l"/>
                <a:tab pos="10344150" algn="l"/>
                <a:tab pos="10795000" algn="l"/>
                <a:tab pos="10796588" algn="l"/>
              </a:tabLst>
              <a:defRPr sz="2400" b="1">
                <a:solidFill>
                  <a:schemeClr val="tx1"/>
                </a:solidFill>
                <a:latin typeface="Comic Sans MS" panose="030F0702030302020204" pitchFamily="66" charset="0"/>
              </a:defRPr>
            </a:lvl7pPr>
            <a:lvl8pPr marL="3429000" indent="-228600" eaLnBrk="0" fontAlgn="base" hangingPunct="0">
              <a:spcBef>
                <a:spcPct val="0"/>
              </a:spcBef>
              <a:spcAft>
                <a:spcPct val="0"/>
              </a:spcAft>
              <a:tabLst>
                <a:tab pos="15875" algn="l"/>
                <a:tab pos="930275" algn="l"/>
                <a:tab pos="1844675" algn="l"/>
                <a:tab pos="2759075" algn="l"/>
                <a:tab pos="3673475" algn="l"/>
                <a:tab pos="4587875" algn="l"/>
                <a:tab pos="5502275" algn="l"/>
                <a:tab pos="6416675" algn="l"/>
                <a:tab pos="7331075" algn="l"/>
                <a:tab pos="8245475" algn="l"/>
                <a:tab pos="9159875" algn="l"/>
                <a:tab pos="10074275" algn="l"/>
                <a:tab pos="10344150" algn="l"/>
                <a:tab pos="10795000" algn="l"/>
                <a:tab pos="10796588" algn="l"/>
              </a:tabLst>
              <a:defRPr sz="2400" b="1">
                <a:solidFill>
                  <a:schemeClr val="tx1"/>
                </a:solidFill>
                <a:latin typeface="Comic Sans MS" panose="030F0702030302020204" pitchFamily="66" charset="0"/>
              </a:defRPr>
            </a:lvl8pPr>
            <a:lvl9pPr marL="3886200" indent="-228600" eaLnBrk="0" fontAlgn="base" hangingPunct="0">
              <a:spcBef>
                <a:spcPct val="0"/>
              </a:spcBef>
              <a:spcAft>
                <a:spcPct val="0"/>
              </a:spcAft>
              <a:tabLst>
                <a:tab pos="15875" algn="l"/>
                <a:tab pos="930275" algn="l"/>
                <a:tab pos="1844675" algn="l"/>
                <a:tab pos="2759075" algn="l"/>
                <a:tab pos="3673475" algn="l"/>
                <a:tab pos="4587875" algn="l"/>
                <a:tab pos="5502275" algn="l"/>
                <a:tab pos="6416675" algn="l"/>
                <a:tab pos="7331075" algn="l"/>
                <a:tab pos="8245475" algn="l"/>
                <a:tab pos="9159875" algn="l"/>
                <a:tab pos="10074275" algn="l"/>
                <a:tab pos="10344150" algn="l"/>
                <a:tab pos="10795000" algn="l"/>
                <a:tab pos="10796588" algn="l"/>
              </a:tabLst>
              <a:defRPr sz="2400" b="1">
                <a:solidFill>
                  <a:schemeClr val="tx1"/>
                </a:solidFill>
                <a:latin typeface="Comic Sans MS" panose="030F0702030302020204" pitchFamily="66" charset="0"/>
              </a:defRPr>
            </a:lvl9pPr>
          </a:lstStyle>
          <a:p>
            <a:pPr algn="ctr">
              <a:defRPr/>
            </a:pPr>
            <a:fld id="{32E3AAEE-96F4-4F6D-B11C-06A7132FF848}" type="slidenum">
              <a:rPr lang="en-GB" altLang="it-IT" sz="800" b="0" smtClean="0">
                <a:solidFill>
                  <a:srgbClr val="002060"/>
                </a:solidFill>
                <a:latin typeface="Times New Roman" panose="02020603050405020304" pitchFamily="18" charset="0"/>
                <a:ea typeface="Verdana" panose="020B0604030504040204" pitchFamily="34" charset="0"/>
                <a:cs typeface="Times New Roman" panose="02020603050405020304" pitchFamily="18" charset="0"/>
              </a:rPr>
              <a:pPr algn="ctr">
                <a:defRPr/>
              </a:pPr>
              <a:t>‹N›</a:t>
            </a:fld>
            <a:endParaRPr lang="en-GB" altLang="it-IT" sz="800" b="0" dirty="0">
              <a:solidFill>
                <a:srgbClr val="002060"/>
              </a:solidFill>
              <a:latin typeface="Times New Roman" panose="02020603050405020304" pitchFamily="18" charset="0"/>
              <a:ea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234263629"/>
      </p:ext>
    </p:extLst>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2.xml"/><Relationship Id="rId1" Type="http://schemas.openxmlformats.org/officeDocument/2006/relationships/slideLayout" Target="../slideLayouts/slideLayout2.xml"/><Relationship Id="rId5" Type="http://schemas.openxmlformats.org/officeDocument/2006/relationships/slide" Target="slide11.xml"/><Relationship Id="rId4" Type="http://schemas.openxmlformats.org/officeDocument/2006/relationships/slide" Target="slide10.xml"/></Relationships>
</file>

<file path=ppt/slides/_rels/slide1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slide" Target="slide1.xml"/><Relationship Id="rId5" Type="http://schemas.openxmlformats.org/officeDocument/2006/relationships/slide" Target="slide11.xml"/><Relationship Id="rId4" Type="http://schemas.openxmlformats.org/officeDocument/2006/relationships/slide" Target="slide5.xml"/></Relationships>
</file>

<file path=ppt/slides/_rels/slide1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slide" Target="slide1.xml"/><Relationship Id="rId4" Type="http://schemas.openxmlformats.org/officeDocument/2006/relationships/slide" Target="slide5.xml"/></Relationships>
</file>

<file path=ppt/slides/_rels/slide1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1.xml"/><Relationship Id="rId1" Type="http://schemas.openxmlformats.org/officeDocument/2006/relationships/slideLayout" Target="../slideLayouts/slideLayout2.xml"/><Relationship Id="rId5" Type="http://schemas.openxmlformats.org/officeDocument/2006/relationships/slide" Target="slide11.xml"/><Relationship Id="rId4" Type="http://schemas.openxmlformats.org/officeDocument/2006/relationships/slide" Target="slide5.xml"/></Relationships>
</file>

<file path=ppt/slides/_rels/slide1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1.xml"/><Relationship Id="rId1" Type="http://schemas.openxmlformats.org/officeDocument/2006/relationships/slideLayout" Target="../slideLayouts/slideLayout2.xml"/><Relationship Id="rId5" Type="http://schemas.openxmlformats.org/officeDocument/2006/relationships/slide" Target="slide11.xml"/><Relationship Id="rId4" Type="http://schemas.openxmlformats.org/officeDocument/2006/relationships/slide" Target="slide5.xml"/></Relationships>
</file>

<file path=ppt/slides/_rels/slide1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1.xml"/><Relationship Id="rId1" Type="http://schemas.openxmlformats.org/officeDocument/2006/relationships/slideLayout" Target="../slideLayouts/slideLayout2.xml"/><Relationship Id="rId5" Type="http://schemas.openxmlformats.org/officeDocument/2006/relationships/slide" Target="slide11.xml"/><Relationship Id="rId4" Type="http://schemas.openxmlformats.org/officeDocument/2006/relationships/slide" Target="slide5.xml"/></Relationships>
</file>

<file path=ppt/slides/_rels/slide1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1.xml"/><Relationship Id="rId1" Type="http://schemas.openxmlformats.org/officeDocument/2006/relationships/slideLayout" Target="../slideLayouts/slideLayout2.xml"/><Relationship Id="rId5" Type="http://schemas.openxmlformats.org/officeDocument/2006/relationships/slide" Target="slide11.xml"/><Relationship Id="rId4" Type="http://schemas.openxmlformats.org/officeDocument/2006/relationships/slide" Target="slide5.xml"/></Relationships>
</file>

<file path=ppt/slides/_rels/slide1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1.xml"/><Relationship Id="rId1" Type="http://schemas.openxmlformats.org/officeDocument/2006/relationships/slideLayout" Target="../slideLayouts/slideLayout2.xml"/><Relationship Id="rId5" Type="http://schemas.openxmlformats.org/officeDocument/2006/relationships/slide" Target="slide11.xml"/><Relationship Id="rId4" Type="http://schemas.openxmlformats.org/officeDocument/2006/relationships/slide" Target="slide5.xml"/></Relationships>
</file>

<file path=ppt/slides/_rels/slide1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1.xml"/><Relationship Id="rId1" Type="http://schemas.openxmlformats.org/officeDocument/2006/relationships/slideLayout" Target="../slideLayouts/slideLayout2.xml"/><Relationship Id="rId5" Type="http://schemas.openxmlformats.org/officeDocument/2006/relationships/slide" Target="slide11.xml"/><Relationship Id="rId4" Type="http://schemas.openxmlformats.org/officeDocument/2006/relationships/slide" Target="slide5.xml"/></Relationships>
</file>

<file path=ppt/slides/_rels/slide1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1.xml"/><Relationship Id="rId1" Type="http://schemas.openxmlformats.org/officeDocument/2006/relationships/slideLayout" Target="../slideLayouts/slideLayout2.xml"/><Relationship Id="rId5" Type="http://schemas.openxmlformats.org/officeDocument/2006/relationships/slide" Target="slide10.xml"/><Relationship Id="rId4" Type="http://schemas.openxmlformats.org/officeDocument/2006/relationships/slide" Target="slide5.xml"/></Relationships>
</file>

<file path=ppt/slides/_rels/slide1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1.xml"/><Relationship Id="rId1" Type="http://schemas.openxmlformats.org/officeDocument/2006/relationships/slideLayout" Target="../slideLayouts/slideLayout2.xml"/><Relationship Id="rId5" Type="http://schemas.openxmlformats.org/officeDocument/2006/relationships/slide" Target="slide11.xml"/><Relationship Id="rId4" Type="http://schemas.openxmlformats.org/officeDocument/2006/relationships/slide" Target="slide5.xml"/></Relationships>
</file>

<file path=ppt/slides/_rels/slide2.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slide" Target="slide5.xml"/><Relationship Id="rId1" Type="http://schemas.openxmlformats.org/officeDocument/2006/relationships/slideLayout" Target="../slideLayouts/slideLayout2.xml"/><Relationship Id="rId5" Type="http://schemas.openxmlformats.org/officeDocument/2006/relationships/slide" Target="slide1.xml"/><Relationship Id="rId4" Type="http://schemas.openxmlformats.org/officeDocument/2006/relationships/slide" Target="slide11.xml"/></Relationships>
</file>

<file path=ppt/slides/_rels/slide2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1.xml"/><Relationship Id="rId1" Type="http://schemas.openxmlformats.org/officeDocument/2006/relationships/slideLayout" Target="../slideLayouts/slideLayout2.xml"/><Relationship Id="rId5" Type="http://schemas.openxmlformats.org/officeDocument/2006/relationships/slide" Target="slide11.xml"/><Relationship Id="rId4" Type="http://schemas.openxmlformats.org/officeDocument/2006/relationships/slide" Target="slide5.xml"/></Relationships>
</file>

<file path=ppt/slides/_rels/slide2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1.xml"/><Relationship Id="rId1" Type="http://schemas.openxmlformats.org/officeDocument/2006/relationships/slideLayout" Target="../slideLayouts/slideLayout2.xml"/><Relationship Id="rId4" Type="http://schemas.openxmlformats.org/officeDocument/2006/relationships/slide" Target="slide5.xml"/></Relationships>
</file>

<file path=ppt/slides/_rels/slide2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1.xml"/><Relationship Id="rId1" Type="http://schemas.openxmlformats.org/officeDocument/2006/relationships/slideLayout" Target="../slideLayouts/slideLayout2.xml"/><Relationship Id="rId5" Type="http://schemas.openxmlformats.org/officeDocument/2006/relationships/slide" Target="slide10.xml"/><Relationship Id="rId4" Type="http://schemas.openxmlformats.org/officeDocument/2006/relationships/slide" Target="slide5.xml"/></Relationships>
</file>

<file path=ppt/slides/_rels/slide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1.xml"/><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slide" Target="slide11.xml"/><Relationship Id="rId4" Type="http://schemas.openxmlformats.org/officeDocument/2006/relationships/slide" Target="slide10.xml"/></Relationships>
</file>

<file path=ppt/slides/_rels/slide4.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1.xml"/><Relationship Id="rId1" Type="http://schemas.openxmlformats.org/officeDocument/2006/relationships/slideLayout" Target="../slideLayouts/slideLayout2.xml"/><Relationship Id="rId5" Type="http://schemas.openxmlformats.org/officeDocument/2006/relationships/slide" Target="slide11.xml"/><Relationship Id="rId4" Type="http://schemas.openxmlformats.org/officeDocument/2006/relationships/slide" Target="slide10.xml"/></Relationships>
</file>

<file path=ppt/slides/_rels/slide5.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slide" Target="slide2.xml"/><Relationship Id="rId1" Type="http://schemas.openxmlformats.org/officeDocument/2006/relationships/slideLayout" Target="../slideLayouts/slideLayout2.xml"/><Relationship Id="rId5" Type="http://schemas.openxmlformats.org/officeDocument/2006/relationships/slide" Target="slide1.xml"/><Relationship Id="rId4" Type="http://schemas.openxmlformats.org/officeDocument/2006/relationships/slide" Target="slide11.xml"/></Relationships>
</file>

<file path=ppt/slides/_rels/slide6.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slide" Target="slide1.xml"/><Relationship Id="rId4" Type="http://schemas.openxmlformats.org/officeDocument/2006/relationships/slide" Target="slide11.xml"/></Relationships>
</file>

<file path=ppt/slides/_rels/slide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1.xml"/><Relationship Id="rId1" Type="http://schemas.openxmlformats.org/officeDocument/2006/relationships/slideLayout" Target="../slideLayouts/slideLayout2.xml"/><Relationship Id="rId5" Type="http://schemas.openxmlformats.org/officeDocument/2006/relationships/slide" Target="slide11.xml"/><Relationship Id="rId4" Type="http://schemas.openxmlformats.org/officeDocument/2006/relationships/slide" Target="slide10.xml"/></Relationships>
</file>

<file path=ppt/slides/_rels/slide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1.xml"/><Relationship Id="rId1" Type="http://schemas.openxmlformats.org/officeDocument/2006/relationships/slideLayout" Target="../slideLayouts/slideLayout2.xml"/><Relationship Id="rId5" Type="http://schemas.openxmlformats.org/officeDocument/2006/relationships/slide" Target="slide11.xml"/><Relationship Id="rId4" Type="http://schemas.openxmlformats.org/officeDocument/2006/relationships/slide" Target="slide10.xml"/></Relationships>
</file>

<file path=ppt/slides/_rels/slide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1.xml"/><Relationship Id="rId1" Type="http://schemas.openxmlformats.org/officeDocument/2006/relationships/slideLayout" Target="../slideLayouts/slideLayout2.xml"/><Relationship Id="rId5" Type="http://schemas.openxmlformats.org/officeDocument/2006/relationships/slide" Target="slide11.xml"/><Relationship Id="rId4" Type="http://schemas.openxmlformats.org/officeDocument/2006/relationships/slide" Target="slide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ccia in giù 5">
            <a:extLst>
              <a:ext uri="{FF2B5EF4-FFF2-40B4-BE49-F238E27FC236}">
                <a16:creationId xmlns:a16="http://schemas.microsoft.com/office/drawing/2014/main" xmlns="" id="{51EF3E1A-FE78-476A-8990-4CD6F235C07C}"/>
              </a:ext>
            </a:extLst>
          </p:cNvPr>
          <p:cNvSpPr/>
          <p:nvPr/>
        </p:nvSpPr>
        <p:spPr>
          <a:xfrm rot="16200000">
            <a:off x="4094756" y="-2238938"/>
            <a:ext cx="1041091" cy="8674630"/>
          </a:xfrm>
          <a:prstGeom prst="downArrow">
            <a:avLst/>
          </a:prstGeom>
          <a:ln>
            <a:noFill/>
          </a:ln>
        </p:spPr>
        <p:style>
          <a:lnRef idx="0">
            <a:scrgbClr r="0" g="0" b="0"/>
          </a:lnRef>
          <a:fillRef idx="1003">
            <a:schemeClr val="lt2"/>
          </a:fillRef>
          <a:effectRef idx="0">
            <a:scrgbClr r="0" g="0" b="0"/>
          </a:effectRef>
          <a:fontRef idx="minor">
            <a:schemeClr val="lt1"/>
          </a:fontRef>
        </p:style>
        <p:txBody>
          <a:bodyPr rtlCol="0" anchor="ctr"/>
          <a:lstStyle/>
          <a:p>
            <a:pPr algn="ctr"/>
            <a:endParaRPr lang="it-IT"/>
          </a:p>
        </p:txBody>
      </p:sp>
      <p:sp>
        <p:nvSpPr>
          <p:cNvPr id="2" name="Rettangolo con angoli arrotondati 1">
            <a:extLst>
              <a:ext uri="{FF2B5EF4-FFF2-40B4-BE49-F238E27FC236}">
                <a16:creationId xmlns:a16="http://schemas.microsoft.com/office/drawing/2014/main" xmlns="" id="{AE30B796-BF2A-477E-BCF4-1790D9581CC4}"/>
              </a:ext>
            </a:extLst>
          </p:cNvPr>
          <p:cNvSpPr/>
          <p:nvPr/>
        </p:nvSpPr>
        <p:spPr>
          <a:xfrm>
            <a:off x="469050" y="991775"/>
            <a:ext cx="1619479" cy="1041091"/>
          </a:xfrm>
          <a:prstGeom prst="roundRect">
            <a:avLst/>
          </a:prstGeom>
          <a:solidFill>
            <a:srgbClr val="4472C4">
              <a:shade val="80000"/>
              <a:hueOff val="0"/>
              <a:satOff val="0"/>
              <a:lumOff val="0"/>
              <a:alphaOff val="0"/>
            </a:srgbClr>
          </a:solidFill>
          <a:ln w="12700" cap="flat" cmpd="sng" algn="ctr">
            <a:solidFill>
              <a:prstClr val="white">
                <a:hueOff val="0"/>
                <a:satOff val="0"/>
                <a:lumOff val="0"/>
                <a:alphaOff val="0"/>
              </a:prstClr>
            </a:solidFill>
            <a:prstDash val="solid"/>
            <a:miter lim="800000"/>
          </a:ln>
          <a:effectLst/>
        </p:spPr>
        <p:txBody>
          <a:bodyPr spcFirstLastPara="0" vert="horz" wrap="square" lIns="0" tIns="75438" rIns="97790" bIns="0" numCol="1" spcCol="1270" anchor="ctr" anchorCtr="0">
            <a:noAutofit/>
          </a:bodyPr>
          <a:lstStyle/>
          <a:p>
            <a:pPr algn="ctr"/>
            <a:r>
              <a:rPr lang="it-IT" sz="1600" dirty="0">
                <a:solidFill>
                  <a:schemeClr val="bg1"/>
                </a:solidFill>
                <a:hlinkClick r:id="rId2" action="ppaction://hlinksldjump">
                  <a:extLst>
                    <a:ext uri="{A12FA001-AC4F-418D-AE19-62706E023703}">
                      <ahyp:hlinkClr xmlns:ahyp="http://schemas.microsoft.com/office/drawing/2018/hyperlinkcolor" xmlns="" val="tx"/>
                    </a:ext>
                  </a:extLst>
                </a:hlinkClick>
              </a:rPr>
              <a:t>Accesso</a:t>
            </a:r>
            <a:endParaRPr lang="it-IT" sz="1600" dirty="0">
              <a:solidFill>
                <a:schemeClr val="bg1"/>
              </a:solidFill>
            </a:endParaRPr>
          </a:p>
        </p:txBody>
      </p:sp>
      <p:sp>
        <p:nvSpPr>
          <p:cNvPr id="3" name="Rettangolo con angoli arrotondati 2">
            <a:extLst>
              <a:ext uri="{FF2B5EF4-FFF2-40B4-BE49-F238E27FC236}">
                <a16:creationId xmlns:a16="http://schemas.microsoft.com/office/drawing/2014/main" xmlns="" id="{2F7B1BEB-D789-40E8-B448-82D6163E4916}"/>
              </a:ext>
            </a:extLst>
          </p:cNvPr>
          <p:cNvSpPr/>
          <p:nvPr/>
        </p:nvSpPr>
        <p:spPr>
          <a:xfrm>
            <a:off x="2564560" y="1004453"/>
            <a:ext cx="1619479" cy="1041091"/>
          </a:xfrm>
          <a:prstGeom prst="roundRect">
            <a:avLst/>
          </a:prstGeom>
          <a:solidFill>
            <a:srgbClr val="4472C4">
              <a:shade val="80000"/>
              <a:hueOff val="174641"/>
              <a:satOff val="-3128"/>
              <a:lumOff val="13293"/>
              <a:alphaOff val="0"/>
            </a:srgbClr>
          </a:solidFill>
          <a:ln w="12700" cap="flat" cmpd="sng" algn="ctr">
            <a:solidFill>
              <a:prstClr val="white">
                <a:hueOff val="0"/>
                <a:satOff val="0"/>
                <a:lumOff val="0"/>
                <a:alphaOff val="0"/>
              </a:prstClr>
            </a:solidFill>
            <a:prstDash val="solid"/>
            <a:miter lim="800000"/>
          </a:ln>
          <a:effectLst/>
        </p:spPr>
        <p:txBody>
          <a:bodyPr spcFirstLastPara="0" vert="horz" wrap="square" lIns="0" tIns="75438" rIns="97790" bIns="0" numCol="1" spcCol="1270" anchor="ctr" anchorCtr="0">
            <a:noAutofit/>
          </a:bodyPr>
          <a:lstStyle/>
          <a:p>
            <a:pPr algn="ctr"/>
            <a:r>
              <a:rPr lang="it-IT" sz="1600" dirty="0">
                <a:solidFill>
                  <a:schemeClr val="bg1"/>
                </a:solidFill>
                <a:hlinkClick r:id="rId3" action="ppaction://hlinksldjump">
                  <a:extLst>
                    <a:ext uri="{A12FA001-AC4F-418D-AE19-62706E023703}">
                      <ahyp:hlinkClr xmlns:ahyp="http://schemas.microsoft.com/office/drawing/2018/hyperlinkcolor" xmlns="" val="tx"/>
                    </a:ext>
                  </a:extLst>
                </a:hlinkClick>
              </a:rPr>
              <a:t>Inquadramento diagnostico </a:t>
            </a:r>
            <a:endParaRPr lang="it-IT" sz="1600" dirty="0">
              <a:solidFill>
                <a:schemeClr val="bg1"/>
              </a:solidFill>
            </a:endParaRPr>
          </a:p>
        </p:txBody>
      </p:sp>
      <p:sp>
        <p:nvSpPr>
          <p:cNvPr id="4" name="Rettangolo con angoli arrotondati 3">
            <a:extLst>
              <a:ext uri="{FF2B5EF4-FFF2-40B4-BE49-F238E27FC236}">
                <a16:creationId xmlns:a16="http://schemas.microsoft.com/office/drawing/2014/main" xmlns="" id="{E26167A2-9F5B-43CB-9117-0FA8BAFBAE1A}"/>
              </a:ext>
            </a:extLst>
          </p:cNvPr>
          <p:cNvSpPr/>
          <p:nvPr/>
        </p:nvSpPr>
        <p:spPr>
          <a:xfrm>
            <a:off x="4666476" y="991773"/>
            <a:ext cx="1619479" cy="1041091"/>
          </a:xfrm>
          <a:prstGeom prst="roundRect">
            <a:avLst/>
          </a:prstGeom>
          <a:solidFill>
            <a:srgbClr val="4472C4">
              <a:shade val="80000"/>
              <a:hueOff val="232855"/>
              <a:satOff val="-4171"/>
              <a:lumOff val="17723"/>
              <a:alphaOff val="0"/>
            </a:srgbClr>
          </a:solidFill>
          <a:ln w="12700" cap="flat" cmpd="sng" algn="ctr">
            <a:solidFill>
              <a:prstClr val="white">
                <a:hueOff val="0"/>
                <a:satOff val="0"/>
                <a:lumOff val="0"/>
                <a:alphaOff val="0"/>
              </a:prstClr>
            </a:solidFill>
            <a:prstDash val="solid"/>
            <a:miter lim="800000"/>
          </a:ln>
          <a:effectLst/>
        </p:spPr>
        <p:txBody>
          <a:bodyPr spcFirstLastPara="0" vert="horz" wrap="square" lIns="0" tIns="58293" rIns="75565" bIns="0" numCol="1" spcCol="1270" anchor="ctr" anchorCtr="0">
            <a:noAutofit/>
          </a:bodyPr>
          <a:lstStyle/>
          <a:p>
            <a:pPr marL="180975" indent="-180975" algn="ctr"/>
            <a:r>
              <a:rPr lang="it-IT" sz="1600" dirty="0">
                <a:solidFill>
                  <a:schemeClr val="bg1"/>
                </a:solidFill>
                <a:hlinkClick r:id="rId4" action="ppaction://hlinksldjump">
                  <a:extLst>
                    <a:ext uri="{A12FA001-AC4F-418D-AE19-62706E023703}">
                      <ahyp:hlinkClr xmlns:ahyp="http://schemas.microsoft.com/office/drawing/2018/hyperlinkcolor" xmlns="" val="tx"/>
                    </a:ext>
                  </a:extLst>
                </a:hlinkClick>
              </a:rPr>
              <a:t>Trattamento</a:t>
            </a:r>
            <a:endParaRPr lang="it-IT" sz="1600" dirty="0">
              <a:solidFill>
                <a:schemeClr val="bg1"/>
              </a:solidFill>
            </a:endParaRPr>
          </a:p>
        </p:txBody>
      </p:sp>
      <p:sp>
        <p:nvSpPr>
          <p:cNvPr id="5" name="Rettangolo con angoli arrotondati 4">
            <a:extLst>
              <a:ext uri="{FF2B5EF4-FFF2-40B4-BE49-F238E27FC236}">
                <a16:creationId xmlns:a16="http://schemas.microsoft.com/office/drawing/2014/main" xmlns="" id="{32BBA371-9F1A-4147-BA82-00F72D11CA05}"/>
              </a:ext>
            </a:extLst>
          </p:cNvPr>
          <p:cNvSpPr/>
          <p:nvPr/>
        </p:nvSpPr>
        <p:spPr>
          <a:xfrm>
            <a:off x="6742259" y="991774"/>
            <a:ext cx="1619479" cy="1041091"/>
          </a:xfrm>
          <a:prstGeom prst="roundRect">
            <a:avLst/>
          </a:prstGeom>
          <a:solidFill>
            <a:srgbClr val="4472C4">
              <a:shade val="80000"/>
              <a:hueOff val="349283"/>
              <a:satOff val="-6256"/>
              <a:lumOff val="26585"/>
              <a:alphaOff val="0"/>
            </a:srgbClr>
          </a:solidFill>
          <a:ln w="12700" cap="flat" cmpd="sng" algn="ctr">
            <a:solidFill>
              <a:prstClr val="white">
                <a:hueOff val="0"/>
                <a:satOff val="0"/>
                <a:lumOff val="0"/>
                <a:alphaOff val="0"/>
              </a:prstClr>
            </a:solidFill>
            <a:prstDash val="solid"/>
            <a:miter lim="800000"/>
          </a:ln>
          <a:effectLst/>
        </p:spPr>
        <p:txBody>
          <a:bodyPr spcFirstLastPara="0" vert="horz" wrap="square" lIns="0" tIns="58293" rIns="75565" bIns="0" numCol="1" spcCol="1270" anchor="ctr" anchorCtr="0">
            <a:noAutofit/>
          </a:bodyPr>
          <a:lstStyle/>
          <a:p>
            <a:pPr algn="ctr"/>
            <a:r>
              <a:rPr lang="it-IT" sz="1600" dirty="0">
                <a:solidFill>
                  <a:schemeClr val="bg1"/>
                </a:solidFill>
                <a:hlinkClick r:id="rId5" action="ppaction://hlinksldjump">
                  <a:extLst>
                    <a:ext uri="{A12FA001-AC4F-418D-AE19-62706E023703}">
                      <ahyp:hlinkClr xmlns:ahyp="http://schemas.microsoft.com/office/drawing/2018/hyperlinkcolor" xmlns="" val="tx"/>
                    </a:ext>
                  </a:extLst>
                </a:hlinkClick>
              </a:rPr>
              <a:t>Recovery</a:t>
            </a:r>
            <a:endParaRPr lang="it-IT" sz="1600" dirty="0">
              <a:solidFill>
                <a:schemeClr val="bg1"/>
              </a:solidFill>
            </a:endParaRPr>
          </a:p>
        </p:txBody>
      </p:sp>
      <p:sp>
        <p:nvSpPr>
          <p:cNvPr id="7" name="CasellaDiTesto 6">
            <a:extLst>
              <a:ext uri="{FF2B5EF4-FFF2-40B4-BE49-F238E27FC236}">
                <a16:creationId xmlns:a16="http://schemas.microsoft.com/office/drawing/2014/main" xmlns="" id="{C0F7DBDA-C090-4852-A889-F022E113FDE7}"/>
              </a:ext>
            </a:extLst>
          </p:cNvPr>
          <p:cNvSpPr txBox="1"/>
          <p:nvPr/>
        </p:nvSpPr>
        <p:spPr>
          <a:xfrm>
            <a:off x="0" y="-3417"/>
            <a:ext cx="9144000" cy="276999"/>
          </a:xfrm>
          <a:prstGeom prst="rect">
            <a:avLst/>
          </a:prstGeom>
          <a:solidFill>
            <a:srgbClr val="FFC000"/>
          </a:solidFill>
          <a:ln>
            <a:noFill/>
          </a:ln>
        </p:spPr>
        <p:style>
          <a:lnRef idx="0">
            <a:scrgbClr r="0" g="0" b="0"/>
          </a:lnRef>
          <a:fillRef idx="1003">
            <a:schemeClr val="lt2"/>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it-IT" dirty="0">
                <a:solidFill>
                  <a:srgbClr val="002060"/>
                </a:solidFill>
              </a:rPr>
              <a:t>PDTA Esordio psicotico e comorbidità </a:t>
            </a:r>
          </a:p>
        </p:txBody>
      </p:sp>
      <p:sp>
        <p:nvSpPr>
          <p:cNvPr id="8" name="Memoria ad accesso sequenziale 7">
            <a:extLst>
              <a:ext uri="{FF2B5EF4-FFF2-40B4-BE49-F238E27FC236}">
                <a16:creationId xmlns:a16="http://schemas.microsoft.com/office/drawing/2014/main" xmlns="" id="{78D75438-0525-4AD1-BC84-FF2406F7E0D2}"/>
              </a:ext>
            </a:extLst>
          </p:cNvPr>
          <p:cNvSpPr/>
          <p:nvPr/>
        </p:nvSpPr>
        <p:spPr>
          <a:xfrm flipH="1">
            <a:off x="6880741" y="5949600"/>
            <a:ext cx="388467" cy="356969"/>
          </a:xfrm>
          <a:prstGeom prst="flowChartMagneticTap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n</a:t>
            </a:r>
          </a:p>
        </p:txBody>
      </p:sp>
      <p:sp>
        <p:nvSpPr>
          <p:cNvPr id="9" name="CasellaDiTesto 8">
            <a:extLst>
              <a:ext uri="{FF2B5EF4-FFF2-40B4-BE49-F238E27FC236}">
                <a16:creationId xmlns:a16="http://schemas.microsoft.com/office/drawing/2014/main" xmlns="" id="{61391317-DCBD-49C2-9874-88C4E96F16C5}"/>
              </a:ext>
            </a:extLst>
          </p:cNvPr>
          <p:cNvSpPr txBox="1"/>
          <p:nvPr/>
        </p:nvSpPr>
        <p:spPr>
          <a:xfrm>
            <a:off x="7269208" y="6008626"/>
            <a:ext cx="1215573" cy="276999"/>
          </a:xfrm>
          <a:prstGeom prst="rect">
            <a:avLst/>
          </a:prstGeom>
          <a:noFill/>
        </p:spPr>
        <p:txBody>
          <a:bodyPr wrap="square" rtlCol="0">
            <a:spAutoFit/>
          </a:bodyPr>
          <a:lstStyle/>
          <a:p>
            <a:r>
              <a:rPr lang="it-IT" sz="1200" dirty="0"/>
              <a:t>Note esplicative</a:t>
            </a:r>
          </a:p>
        </p:txBody>
      </p:sp>
      <p:sp>
        <p:nvSpPr>
          <p:cNvPr id="10" name="Rettangolo 9">
            <a:extLst>
              <a:ext uri="{FF2B5EF4-FFF2-40B4-BE49-F238E27FC236}">
                <a16:creationId xmlns:a16="http://schemas.microsoft.com/office/drawing/2014/main" xmlns="" id="{A0B61F76-C070-47BF-96B2-109F01F8E69A}"/>
              </a:ext>
            </a:extLst>
          </p:cNvPr>
          <p:cNvSpPr/>
          <p:nvPr/>
        </p:nvSpPr>
        <p:spPr>
          <a:xfrm>
            <a:off x="6742259" y="5866226"/>
            <a:ext cx="1889760" cy="548640"/>
          </a:xfrm>
          <a:prstGeom prst="rect">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5785031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ccia in giù 5">
            <a:extLst>
              <a:ext uri="{FF2B5EF4-FFF2-40B4-BE49-F238E27FC236}">
                <a16:creationId xmlns:a16="http://schemas.microsoft.com/office/drawing/2014/main" xmlns="" id="{51EF3E1A-FE78-476A-8990-4CD6F235C07C}"/>
              </a:ext>
            </a:extLst>
          </p:cNvPr>
          <p:cNvSpPr/>
          <p:nvPr/>
        </p:nvSpPr>
        <p:spPr>
          <a:xfrm>
            <a:off x="826265" y="176270"/>
            <a:ext cx="705080" cy="6202496"/>
          </a:xfrm>
          <a:prstGeom prst="downArrow">
            <a:avLst/>
          </a:prstGeom>
          <a:ln>
            <a:noFill/>
          </a:ln>
        </p:spPr>
        <p:style>
          <a:lnRef idx="0">
            <a:scrgbClr r="0" g="0" b="0"/>
          </a:lnRef>
          <a:fillRef idx="1003">
            <a:schemeClr val="lt2"/>
          </a:fillRef>
          <a:effectRef idx="0">
            <a:scrgbClr r="0" g="0" b="0"/>
          </a:effectRef>
          <a:fontRef idx="minor">
            <a:schemeClr val="lt1"/>
          </a:fontRef>
        </p:style>
        <p:txBody>
          <a:bodyPr rtlCol="0" anchor="ctr"/>
          <a:lstStyle/>
          <a:p>
            <a:pPr algn="ctr"/>
            <a:endParaRPr lang="it-IT"/>
          </a:p>
        </p:txBody>
      </p:sp>
      <p:sp>
        <p:nvSpPr>
          <p:cNvPr id="2" name="Rettangolo con angoli arrotondati 1">
            <a:extLst>
              <a:ext uri="{FF2B5EF4-FFF2-40B4-BE49-F238E27FC236}">
                <a16:creationId xmlns:a16="http://schemas.microsoft.com/office/drawing/2014/main" xmlns="" id="{AE30B796-BF2A-477E-BCF4-1790D9581CC4}"/>
              </a:ext>
            </a:extLst>
          </p:cNvPr>
          <p:cNvSpPr/>
          <p:nvPr/>
        </p:nvSpPr>
        <p:spPr>
          <a:xfrm>
            <a:off x="374574" y="694063"/>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600" dirty="0">
                <a:solidFill>
                  <a:schemeClr val="bg1"/>
                </a:solidFill>
                <a:hlinkClick r:id="rId3" action="ppaction://hlinksldjump">
                  <a:extLst>
                    <a:ext uri="{A12FA001-AC4F-418D-AE19-62706E023703}">
                      <ahyp:hlinkClr xmlns:ahyp="http://schemas.microsoft.com/office/drawing/2018/hyperlinkcolor" xmlns="" val="tx"/>
                    </a:ext>
                  </a:extLst>
                </a:hlinkClick>
              </a:rPr>
              <a:t>Accesso</a:t>
            </a:r>
            <a:endParaRPr lang="it-IT" sz="1600" dirty="0">
              <a:solidFill>
                <a:schemeClr val="bg1"/>
              </a:solidFill>
            </a:endParaRPr>
          </a:p>
        </p:txBody>
      </p:sp>
      <p:sp>
        <p:nvSpPr>
          <p:cNvPr id="3" name="Rettangolo con angoli arrotondati 2">
            <a:extLst>
              <a:ext uri="{FF2B5EF4-FFF2-40B4-BE49-F238E27FC236}">
                <a16:creationId xmlns:a16="http://schemas.microsoft.com/office/drawing/2014/main" xmlns="" id="{2F7B1BEB-D789-40E8-B448-82D6163E4916}"/>
              </a:ext>
            </a:extLst>
          </p:cNvPr>
          <p:cNvSpPr/>
          <p:nvPr/>
        </p:nvSpPr>
        <p:spPr>
          <a:xfrm>
            <a:off x="374573" y="1981204"/>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600" dirty="0">
                <a:solidFill>
                  <a:schemeClr val="bg1"/>
                </a:solidFill>
                <a:hlinkClick r:id="rId4" action="ppaction://hlinksldjump">
                  <a:extLst>
                    <a:ext uri="{A12FA001-AC4F-418D-AE19-62706E023703}">
                      <ahyp:hlinkClr xmlns:ahyp="http://schemas.microsoft.com/office/drawing/2018/hyperlinkcolor" xmlns="" val="tx"/>
                    </a:ext>
                  </a:extLst>
                </a:hlinkClick>
              </a:rPr>
              <a:t>Inquadramento diagnostico </a:t>
            </a:r>
            <a:endParaRPr lang="it-IT" sz="1600" dirty="0">
              <a:solidFill>
                <a:schemeClr val="bg1"/>
              </a:solidFill>
            </a:endParaRPr>
          </a:p>
        </p:txBody>
      </p:sp>
      <p:sp>
        <p:nvSpPr>
          <p:cNvPr id="4" name="Rettangolo con angoli arrotondati 3">
            <a:extLst>
              <a:ext uri="{FF2B5EF4-FFF2-40B4-BE49-F238E27FC236}">
                <a16:creationId xmlns:a16="http://schemas.microsoft.com/office/drawing/2014/main" xmlns="" id="{E26167A2-9F5B-43CB-9117-0FA8BAFBAE1A}"/>
              </a:ext>
            </a:extLst>
          </p:cNvPr>
          <p:cNvSpPr/>
          <p:nvPr/>
        </p:nvSpPr>
        <p:spPr>
          <a:xfrm>
            <a:off x="374572" y="3268345"/>
            <a:ext cx="1619479" cy="1041091"/>
          </a:xfrm>
          <a:prstGeom prst="roundRect">
            <a:avLst/>
          </a:prstGeom>
          <a:solidFill>
            <a:srgbClr val="4472C4">
              <a:shade val="80000"/>
              <a:hueOff val="232855"/>
              <a:satOff val="-4171"/>
              <a:lumOff val="17723"/>
              <a:alphaOff val="0"/>
            </a:srgbClr>
          </a:solidFill>
          <a:ln w="12700" cap="flat" cmpd="sng" algn="ctr">
            <a:solidFill>
              <a:prstClr val="white">
                <a:hueOff val="0"/>
                <a:satOff val="0"/>
                <a:lumOff val="0"/>
                <a:alphaOff val="0"/>
              </a:prstClr>
            </a:solidFill>
            <a:prstDash val="solid"/>
            <a:miter lim="800000"/>
          </a:ln>
          <a:effectLst/>
        </p:spPr>
        <p:txBody>
          <a:bodyPr rot="0" spcFirstLastPara="0" vertOverflow="overflow" horzOverflow="overflow" vert="horz" wrap="square" lIns="0" tIns="58293" rIns="75565" bIns="0" numCol="1" spcCol="1270" rtlCol="0" fromWordArt="0" anchor="ctr" anchorCtr="0" forceAA="0" compatLnSpc="1">
            <a:prstTxWarp prst="textNoShape">
              <a:avLst/>
            </a:prstTxWarp>
            <a:noAutofit/>
          </a:bodyPr>
          <a:lstStyle/>
          <a:p>
            <a:pPr marL="180975" indent="-180975" algn="ctr"/>
            <a:r>
              <a:rPr lang="it-IT" sz="1600" dirty="0">
                <a:solidFill>
                  <a:schemeClr val="bg1"/>
                </a:solidFill>
              </a:rPr>
              <a:t>Trattamento</a:t>
            </a:r>
          </a:p>
        </p:txBody>
      </p:sp>
      <p:sp>
        <p:nvSpPr>
          <p:cNvPr id="5" name="Rettangolo con angoli arrotondati 4">
            <a:extLst>
              <a:ext uri="{FF2B5EF4-FFF2-40B4-BE49-F238E27FC236}">
                <a16:creationId xmlns:a16="http://schemas.microsoft.com/office/drawing/2014/main" xmlns="" id="{32BBA371-9F1A-4147-BA82-00F72D11CA05}"/>
              </a:ext>
            </a:extLst>
          </p:cNvPr>
          <p:cNvSpPr/>
          <p:nvPr/>
        </p:nvSpPr>
        <p:spPr>
          <a:xfrm>
            <a:off x="374572" y="4555487"/>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a:solidFill>
                  <a:schemeClr val="bg1"/>
                </a:solidFill>
                <a:hlinkClick r:id="rId5" action="ppaction://hlinksldjump">
                  <a:extLst>
                    <a:ext uri="{A12FA001-AC4F-418D-AE19-62706E023703}">
                      <ahyp:hlinkClr xmlns:ahyp="http://schemas.microsoft.com/office/drawing/2018/hyperlinkcolor" xmlns="" val="tx"/>
                    </a:ext>
                  </a:extLst>
                </a:hlinkClick>
              </a:rPr>
              <a:t>Recovery</a:t>
            </a:r>
            <a:endParaRPr lang="it-IT" sz="1600" dirty="0">
              <a:solidFill>
                <a:schemeClr val="bg1"/>
              </a:solidFill>
            </a:endParaRPr>
          </a:p>
        </p:txBody>
      </p:sp>
      <p:sp>
        <p:nvSpPr>
          <p:cNvPr id="7" name="CasellaDiTesto 6">
            <a:extLst>
              <a:ext uri="{FF2B5EF4-FFF2-40B4-BE49-F238E27FC236}">
                <a16:creationId xmlns:a16="http://schemas.microsoft.com/office/drawing/2014/main" xmlns="" id="{C0F7DBDA-C090-4852-A889-F022E113FDE7}"/>
              </a:ext>
            </a:extLst>
          </p:cNvPr>
          <p:cNvSpPr txBox="1"/>
          <p:nvPr/>
        </p:nvSpPr>
        <p:spPr>
          <a:xfrm>
            <a:off x="0" y="-3417"/>
            <a:ext cx="9144000" cy="276999"/>
          </a:xfrm>
          <a:prstGeom prst="rect">
            <a:avLst/>
          </a:prstGeom>
          <a:solidFill>
            <a:srgbClr val="FFC000"/>
          </a:solidFill>
          <a:ln>
            <a:noFill/>
          </a:ln>
        </p:spPr>
        <p:style>
          <a:lnRef idx="0">
            <a:scrgbClr r="0" g="0" b="0"/>
          </a:lnRef>
          <a:fillRef idx="1003">
            <a:schemeClr val="lt2"/>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it-IT" dirty="0">
                <a:solidFill>
                  <a:srgbClr val="002060"/>
                </a:solidFill>
              </a:rPr>
              <a:t>PDTA Esordio psicotico e comorbidità </a:t>
            </a:r>
          </a:p>
        </p:txBody>
      </p:sp>
      <p:sp>
        <p:nvSpPr>
          <p:cNvPr id="8" name="Rettangolo 7">
            <a:extLst>
              <a:ext uri="{FF2B5EF4-FFF2-40B4-BE49-F238E27FC236}">
                <a16:creationId xmlns:a16="http://schemas.microsoft.com/office/drawing/2014/main" xmlns="" id="{EE637500-6044-4E15-A366-21F09DDD0521}"/>
              </a:ext>
            </a:extLst>
          </p:cNvPr>
          <p:cNvSpPr/>
          <p:nvPr/>
        </p:nvSpPr>
        <p:spPr>
          <a:xfrm>
            <a:off x="2632108" y="396028"/>
            <a:ext cx="5811201" cy="57715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Definizione degli obiettivi terapeutici  e riabilitativi e degli interventi più appropriati, sulla base dei bisogni del paziente </a:t>
            </a:r>
          </a:p>
        </p:txBody>
      </p:sp>
      <p:cxnSp>
        <p:nvCxnSpPr>
          <p:cNvPr id="13" name="Connettore a gomito 12">
            <a:extLst>
              <a:ext uri="{FF2B5EF4-FFF2-40B4-BE49-F238E27FC236}">
                <a16:creationId xmlns:a16="http://schemas.microsoft.com/office/drawing/2014/main" xmlns="" id="{E287AE04-9125-474B-A961-696FC1249AE0}"/>
              </a:ext>
            </a:extLst>
          </p:cNvPr>
          <p:cNvCxnSpPr>
            <a:cxnSpLocks/>
          </p:cNvCxnSpPr>
          <p:nvPr/>
        </p:nvCxnSpPr>
        <p:spPr>
          <a:xfrm flipV="1">
            <a:off x="1981978" y="626619"/>
            <a:ext cx="604841" cy="3011673"/>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43" name="Rettangolo 42">
            <a:extLst>
              <a:ext uri="{FF2B5EF4-FFF2-40B4-BE49-F238E27FC236}">
                <a16:creationId xmlns:a16="http://schemas.microsoft.com/office/drawing/2014/main" xmlns="" id="{F59E964A-724C-438C-8F82-923B3275BF57}"/>
              </a:ext>
            </a:extLst>
          </p:cNvPr>
          <p:cNvSpPr/>
          <p:nvPr/>
        </p:nvSpPr>
        <p:spPr>
          <a:xfrm>
            <a:off x="8408153" y="456596"/>
            <a:ext cx="619954" cy="507831"/>
          </a:xfrm>
          <a:prstGeom prst="rect">
            <a:avLst/>
          </a:prstGeom>
        </p:spPr>
        <p:txBody>
          <a:bodyPr wrap="square">
            <a:spAutoFit/>
          </a:bodyPr>
          <a:lstStyle/>
          <a:p>
            <a:pPr algn="ctr"/>
            <a:r>
              <a:rPr lang="it-IT" sz="900" i="1" dirty="0">
                <a:solidFill>
                  <a:srgbClr val="002060"/>
                </a:solidFill>
              </a:rPr>
              <a:t>Rif.  PDTA Cap.10</a:t>
            </a:r>
          </a:p>
        </p:txBody>
      </p:sp>
      <p:sp>
        <p:nvSpPr>
          <p:cNvPr id="48" name="Rettangolo 47">
            <a:extLst>
              <a:ext uri="{FF2B5EF4-FFF2-40B4-BE49-F238E27FC236}">
                <a16:creationId xmlns:a16="http://schemas.microsoft.com/office/drawing/2014/main" xmlns="" id="{EF28FB94-E899-4AE8-B104-F45C03AF3133}"/>
              </a:ext>
            </a:extLst>
          </p:cNvPr>
          <p:cNvSpPr/>
          <p:nvPr/>
        </p:nvSpPr>
        <p:spPr>
          <a:xfrm>
            <a:off x="2598892" y="1440370"/>
            <a:ext cx="1786514" cy="157166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Paziente che non necessita di cure specialistiche continuative</a:t>
            </a:r>
          </a:p>
        </p:txBody>
      </p:sp>
      <p:sp>
        <p:nvSpPr>
          <p:cNvPr id="51" name="Rettangolo 50">
            <a:extLst>
              <a:ext uri="{FF2B5EF4-FFF2-40B4-BE49-F238E27FC236}">
                <a16:creationId xmlns:a16="http://schemas.microsoft.com/office/drawing/2014/main" xmlns="" id="{8294E6B7-0E13-4AE6-B134-ABC1E72040D0}"/>
              </a:ext>
            </a:extLst>
          </p:cNvPr>
          <p:cNvSpPr/>
          <p:nvPr/>
        </p:nvSpPr>
        <p:spPr>
          <a:xfrm>
            <a:off x="4642634" y="1440370"/>
            <a:ext cx="1786514" cy="1581926"/>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Paziente con necessità di trattamento specialistico ma non di interventi complessi e multiprofessionali</a:t>
            </a:r>
          </a:p>
        </p:txBody>
      </p:sp>
      <p:sp>
        <p:nvSpPr>
          <p:cNvPr id="52" name="Rettangolo 51">
            <a:extLst>
              <a:ext uri="{FF2B5EF4-FFF2-40B4-BE49-F238E27FC236}">
                <a16:creationId xmlns:a16="http://schemas.microsoft.com/office/drawing/2014/main" xmlns="" id="{6CE9CD3E-7832-49DF-9DDB-F958AC80D9C6}"/>
              </a:ext>
            </a:extLst>
          </p:cNvPr>
          <p:cNvSpPr/>
          <p:nvPr/>
        </p:nvSpPr>
        <p:spPr>
          <a:xfrm>
            <a:off x="2598892" y="3174696"/>
            <a:ext cx="1785118" cy="12752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Collaborazione/ consulenza tra DSM, DD, MMG o Servizi NPIA, PLS, Servizi psicologici o sociali e scuola</a:t>
            </a:r>
          </a:p>
        </p:txBody>
      </p:sp>
      <p:sp>
        <p:nvSpPr>
          <p:cNvPr id="54" name="Rettangolo 53">
            <a:extLst>
              <a:ext uri="{FF2B5EF4-FFF2-40B4-BE49-F238E27FC236}">
                <a16:creationId xmlns:a16="http://schemas.microsoft.com/office/drawing/2014/main" xmlns="" id="{55EB9E0F-069C-4FAE-9D68-02334D3020C9}"/>
              </a:ext>
            </a:extLst>
          </p:cNvPr>
          <p:cNvSpPr/>
          <p:nvPr/>
        </p:nvSpPr>
        <p:spPr>
          <a:xfrm>
            <a:off x="4642634" y="3174696"/>
            <a:ext cx="1785118" cy="12752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Assunzione in cura (trattamento specialistico)  </a:t>
            </a:r>
          </a:p>
        </p:txBody>
      </p:sp>
      <p:sp>
        <p:nvSpPr>
          <p:cNvPr id="55" name="Rettangolo 54">
            <a:extLst>
              <a:ext uri="{FF2B5EF4-FFF2-40B4-BE49-F238E27FC236}">
                <a16:creationId xmlns:a16="http://schemas.microsoft.com/office/drawing/2014/main" xmlns="" id="{4F4EEB8E-46AF-4577-8CC9-B0209DB5E850}"/>
              </a:ext>
            </a:extLst>
          </p:cNvPr>
          <p:cNvSpPr/>
          <p:nvPr/>
        </p:nvSpPr>
        <p:spPr>
          <a:xfrm>
            <a:off x="6623579" y="1440370"/>
            <a:ext cx="1786514" cy="1581926"/>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Paziente con bisogni complessi che necessitano di una valutazione multidimensionale</a:t>
            </a:r>
          </a:p>
        </p:txBody>
      </p:sp>
      <p:sp>
        <p:nvSpPr>
          <p:cNvPr id="56" name="Rettangolo 55">
            <a:extLst>
              <a:ext uri="{FF2B5EF4-FFF2-40B4-BE49-F238E27FC236}">
                <a16:creationId xmlns:a16="http://schemas.microsoft.com/office/drawing/2014/main" xmlns="" id="{E507806D-963C-468E-A5A3-28CB83BC3C55}"/>
              </a:ext>
            </a:extLst>
          </p:cNvPr>
          <p:cNvSpPr/>
          <p:nvPr/>
        </p:nvSpPr>
        <p:spPr>
          <a:xfrm>
            <a:off x="6628531" y="3165552"/>
            <a:ext cx="1785118" cy="129131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Presa i carico e definizione di un Piano di trattamento individuale (PTI)</a:t>
            </a:r>
          </a:p>
        </p:txBody>
      </p:sp>
      <p:cxnSp>
        <p:nvCxnSpPr>
          <p:cNvPr id="29" name="Connettore a gomito 28">
            <a:extLst>
              <a:ext uri="{FF2B5EF4-FFF2-40B4-BE49-F238E27FC236}">
                <a16:creationId xmlns:a16="http://schemas.microsoft.com/office/drawing/2014/main" xmlns="" id="{A86BCF24-319F-4250-AA02-EA421CB66E33}"/>
              </a:ext>
            </a:extLst>
          </p:cNvPr>
          <p:cNvCxnSpPr>
            <a:cxnSpLocks/>
            <a:stCxn id="8" idx="2"/>
            <a:endCxn id="48" idx="0"/>
          </p:cNvCxnSpPr>
          <p:nvPr/>
        </p:nvCxnSpPr>
        <p:spPr>
          <a:xfrm rot="5400000">
            <a:off x="4281338" y="183998"/>
            <a:ext cx="467183" cy="2045560"/>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9" name="Connettore a gomito 58">
            <a:extLst>
              <a:ext uri="{FF2B5EF4-FFF2-40B4-BE49-F238E27FC236}">
                <a16:creationId xmlns:a16="http://schemas.microsoft.com/office/drawing/2014/main" xmlns="" id="{DDDA7B5C-F2AB-490A-AC2D-135FA15B17BB}"/>
              </a:ext>
            </a:extLst>
          </p:cNvPr>
          <p:cNvCxnSpPr>
            <a:cxnSpLocks/>
            <a:stCxn id="8" idx="2"/>
            <a:endCxn id="55" idx="0"/>
          </p:cNvCxnSpPr>
          <p:nvPr/>
        </p:nvCxnSpPr>
        <p:spPr>
          <a:xfrm rot="16200000" flipH="1">
            <a:off x="6293681" y="217214"/>
            <a:ext cx="467183" cy="1979127"/>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Connettore 2 34">
            <a:extLst>
              <a:ext uri="{FF2B5EF4-FFF2-40B4-BE49-F238E27FC236}">
                <a16:creationId xmlns:a16="http://schemas.microsoft.com/office/drawing/2014/main" xmlns="" id="{B9CC2F71-0440-4AEB-B62F-73D39C1944EB}"/>
              </a:ext>
            </a:extLst>
          </p:cNvPr>
          <p:cNvCxnSpPr>
            <a:cxnSpLocks/>
            <a:stCxn id="8" idx="2"/>
            <a:endCxn id="51" idx="0"/>
          </p:cNvCxnSpPr>
          <p:nvPr/>
        </p:nvCxnSpPr>
        <p:spPr>
          <a:xfrm flipH="1">
            <a:off x="5535891" y="973187"/>
            <a:ext cx="1818" cy="4671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7" name="Connettore 2 66">
            <a:extLst>
              <a:ext uri="{FF2B5EF4-FFF2-40B4-BE49-F238E27FC236}">
                <a16:creationId xmlns:a16="http://schemas.microsoft.com/office/drawing/2014/main" xmlns="" id="{D0568B75-6757-430F-9A2E-A2E9C9AA935F}"/>
              </a:ext>
            </a:extLst>
          </p:cNvPr>
          <p:cNvCxnSpPr>
            <a:cxnSpLocks/>
            <a:stCxn id="48" idx="2"/>
            <a:endCxn id="52" idx="0"/>
          </p:cNvCxnSpPr>
          <p:nvPr/>
        </p:nvCxnSpPr>
        <p:spPr>
          <a:xfrm flipH="1">
            <a:off x="3491451" y="3012035"/>
            <a:ext cx="698" cy="1626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1" name="Connettore 2 70">
            <a:extLst>
              <a:ext uri="{FF2B5EF4-FFF2-40B4-BE49-F238E27FC236}">
                <a16:creationId xmlns:a16="http://schemas.microsoft.com/office/drawing/2014/main" xmlns="" id="{D2F0C0A4-B71C-4BD4-9504-CD9BC95D8918}"/>
              </a:ext>
            </a:extLst>
          </p:cNvPr>
          <p:cNvCxnSpPr>
            <a:cxnSpLocks/>
            <a:stCxn id="51" idx="2"/>
            <a:endCxn id="54" idx="0"/>
          </p:cNvCxnSpPr>
          <p:nvPr/>
        </p:nvCxnSpPr>
        <p:spPr>
          <a:xfrm flipH="1">
            <a:off x="5535193" y="3022296"/>
            <a:ext cx="698" cy="152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6" name="Connettore 2 75">
            <a:extLst>
              <a:ext uri="{FF2B5EF4-FFF2-40B4-BE49-F238E27FC236}">
                <a16:creationId xmlns:a16="http://schemas.microsoft.com/office/drawing/2014/main" xmlns="" id="{202AEED6-B493-44A7-AB07-0935886F7D2F}"/>
              </a:ext>
            </a:extLst>
          </p:cNvPr>
          <p:cNvCxnSpPr>
            <a:cxnSpLocks/>
            <a:stCxn id="55" idx="2"/>
            <a:endCxn id="56" idx="0"/>
          </p:cNvCxnSpPr>
          <p:nvPr/>
        </p:nvCxnSpPr>
        <p:spPr>
          <a:xfrm>
            <a:off x="7516836" y="3022296"/>
            <a:ext cx="4254" cy="1432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2" name="Rettangolo 81">
            <a:extLst>
              <a:ext uri="{FF2B5EF4-FFF2-40B4-BE49-F238E27FC236}">
                <a16:creationId xmlns:a16="http://schemas.microsoft.com/office/drawing/2014/main" xmlns="" id="{63D9DCDE-9610-408A-A723-C0BDF0A55A87}"/>
              </a:ext>
            </a:extLst>
          </p:cNvPr>
          <p:cNvSpPr/>
          <p:nvPr/>
        </p:nvSpPr>
        <p:spPr>
          <a:xfrm>
            <a:off x="2598892" y="5032550"/>
            <a:ext cx="1760086" cy="59525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Trattamenti psicologico-clinici e psicoterapeutici</a:t>
            </a:r>
          </a:p>
        </p:txBody>
      </p:sp>
      <p:sp>
        <p:nvSpPr>
          <p:cNvPr id="83" name="Rettangolo 82">
            <a:extLst>
              <a:ext uri="{FF2B5EF4-FFF2-40B4-BE49-F238E27FC236}">
                <a16:creationId xmlns:a16="http://schemas.microsoft.com/office/drawing/2014/main" xmlns="" id="{6FC120B4-F57D-427E-A8D0-0AD6DAA4ABB2}"/>
              </a:ext>
            </a:extLst>
          </p:cNvPr>
          <p:cNvSpPr/>
          <p:nvPr/>
        </p:nvSpPr>
        <p:spPr>
          <a:xfrm>
            <a:off x="4661684" y="5032550"/>
            <a:ext cx="1756888" cy="57715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Trattamenti farmacologici</a:t>
            </a:r>
          </a:p>
        </p:txBody>
      </p:sp>
      <p:sp>
        <p:nvSpPr>
          <p:cNvPr id="97" name="Rettangolo 96">
            <a:extLst>
              <a:ext uri="{FF2B5EF4-FFF2-40B4-BE49-F238E27FC236}">
                <a16:creationId xmlns:a16="http://schemas.microsoft.com/office/drawing/2014/main" xmlns="" id="{BDEB2DB9-8757-48D9-9559-2EFDEE54B7DC}"/>
              </a:ext>
            </a:extLst>
          </p:cNvPr>
          <p:cNvSpPr/>
          <p:nvPr/>
        </p:nvSpPr>
        <p:spPr>
          <a:xfrm>
            <a:off x="8419260" y="4561045"/>
            <a:ext cx="619954" cy="507831"/>
          </a:xfrm>
          <a:prstGeom prst="rect">
            <a:avLst/>
          </a:prstGeom>
        </p:spPr>
        <p:txBody>
          <a:bodyPr wrap="square">
            <a:spAutoFit/>
          </a:bodyPr>
          <a:lstStyle/>
          <a:p>
            <a:pPr algn="ctr"/>
            <a:r>
              <a:rPr lang="it-IT" sz="900" i="1" dirty="0">
                <a:solidFill>
                  <a:srgbClr val="002060"/>
                </a:solidFill>
              </a:rPr>
              <a:t>Rif.  PDTA Cap.6</a:t>
            </a:r>
          </a:p>
        </p:txBody>
      </p:sp>
      <p:sp>
        <p:nvSpPr>
          <p:cNvPr id="98" name="Rettangolo 97">
            <a:extLst>
              <a:ext uri="{FF2B5EF4-FFF2-40B4-BE49-F238E27FC236}">
                <a16:creationId xmlns:a16="http://schemas.microsoft.com/office/drawing/2014/main" xmlns="" id="{F0EB8FBB-8525-4FED-B96B-9C010B0E40DF}"/>
              </a:ext>
            </a:extLst>
          </p:cNvPr>
          <p:cNvSpPr/>
          <p:nvPr/>
        </p:nvSpPr>
        <p:spPr>
          <a:xfrm>
            <a:off x="8421073" y="5244470"/>
            <a:ext cx="619954" cy="507831"/>
          </a:xfrm>
          <a:prstGeom prst="rect">
            <a:avLst/>
          </a:prstGeom>
        </p:spPr>
        <p:txBody>
          <a:bodyPr wrap="square">
            <a:spAutoFit/>
          </a:bodyPr>
          <a:lstStyle/>
          <a:p>
            <a:pPr algn="ctr"/>
            <a:r>
              <a:rPr lang="it-IT" sz="900" i="1" dirty="0">
                <a:solidFill>
                  <a:srgbClr val="002060"/>
                </a:solidFill>
              </a:rPr>
              <a:t>Rif.  PDTA Cap.7</a:t>
            </a:r>
          </a:p>
        </p:txBody>
      </p:sp>
      <p:sp>
        <p:nvSpPr>
          <p:cNvPr id="99" name="Memoria ad accesso sequenziale 98">
            <a:extLst>
              <a:ext uri="{FF2B5EF4-FFF2-40B4-BE49-F238E27FC236}">
                <a16:creationId xmlns:a16="http://schemas.microsoft.com/office/drawing/2014/main" xmlns="" id="{18F088B0-0306-4E86-8558-EF15DC46250B}"/>
              </a:ext>
            </a:extLst>
          </p:cNvPr>
          <p:cNvSpPr/>
          <p:nvPr/>
        </p:nvSpPr>
        <p:spPr>
          <a:xfrm flipH="1">
            <a:off x="4066563" y="5431224"/>
            <a:ext cx="388467" cy="356969"/>
          </a:xfrm>
          <a:prstGeom prst="flowChartMagneticTap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8</a:t>
            </a:r>
          </a:p>
        </p:txBody>
      </p:sp>
      <p:sp>
        <p:nvSpPr>
          <p:cNvPr id="100" name="Memoria ad accesso sequenziale 99">
            <a:extLst>
              <a:ext uri="{FF2B5EF4-FFF2-40B4-BE49-F238E27FC236}">
                <a16:creationId xmlns:a16="http://schemas.microsoft.com/office/drawing/2014/main" xmlns="" id="{342D5046-34DF-4204-A8BD-B8AD0E215632}"/>
              </a:ext>
            </a:extLst>
          </p:cNvPr>
          <p:cNvSpPr/>
          <p:nvPr/>
        </p:nvSpPr>
        <p:spPr>
          <a:xfrm flipH="1">
            <a:off x="6093280" y="5382261"/>
            <a:ext cx="388467" cy="356969"/>
          </a:xfrm>
          <a:prstGeom prst="flowChartMagneticTap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9</a:t>
            </a:r>
          </a:p>
        </p:txBody>
      </p:sp>
      <p:sp>
        <p:nvSpPr>
          <p:cNvPr id="36" name="CasellaDiTesto 10">
            <a:extLst>
              <a:ext uri="{FF2B5EF4-FFF2-40B4-BE49-F238E27FC236}">
                <a16:creationId xmlns:a16="http://schemas.microsoft.com/office/drawing/2014/main" xmlns="" id="{37210F32-6EA4-4937-9743-DB66E2913CD8}"/>
              </a:ext>
            </a:extLst>
          </p:cNvPr>
          <p:cNvSpPr txBox="1">
            <a:spLocks noChangeArrowheads="1"/>
          </p:cNvSpPr>
          <p:nvPr/>
        </p:nvSpPr>
        <p:spPr bwMode="auto">
          <a:xfrm>
            <a:off x="2349768" y="6378766"/>
            <a:ext cx="2084225" cy="26161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it-IT" altLang="it-IT" sz="1100" i="1" dirty="0">
                <a:solidFill>
                  <a:srgbClr val="0070C0"/>
                </a:solidFill>
                <a:latin typeface="Verdana" panose="020B0604030504040204" pitchFamily="34" charset="0"/>
                <a:hlinkClick r:id="rId6" action="ppaction://hlinksldjump">
                  <a:extLst>
                    <a:ext uri="{A12FA001-AC4F-418D-AE19-62706E023703}">
                      <ahyp:hlinkClr xmlns:ahyp="http://schemas.microsoft.com/office/drawing/2018/hyperlinkcolor" xmlns="" val="tx"/>
                    </a:ext>
                  </a:extLst>
                </a:hlinkClick>
              </a:rPr>
              <a:t>Torna alla mappa generale</a:t>
            </a:r>
            <a:endParaRPr lang="it-IT" altLang="it-IT" sz="1100" i="1" dirty="0">
              <a:solidFill>
                <a:srgbClr val="0070C0"/>
              </a:solidFill>
              <a:latin typeface="Verdana" panose="020B0604030504040204" pitchFamily="34" charset="0"/>
            </a:endParaRPr>
          </a:p>
        </p:txBody>
      </p:sp>
      <p:sp>
        <p:nvSpPr>
          <p:cNvPr id="38" name="Memoria ad accesso sequenziale 37">
            <a:extLst>
              <a:ext uri="{FF2B5EF4-FFF2-40B4-BE49-F238E27FC236}">
                <a16:creationId xmlns:a16="http://schemas.microsoft.com/office/drawing/2014/main" xmlns="" id="{D14496BF-8C3D-4EE6-98B2-AB10C7279A9D}"/>
              </a:ext>
            </a:extLst>
          </p:cNvPr>
          <p:cNvSpPr/>
          <p:nvPr/>
        </p:nvSpPr>
        <p:spPr>
          <a:xfrm flipH="1">
            <a:off x="7802808" y="729273"/>
            <a:ext cx="388467" cy="356969"/>
          </a:xfrm>
          <a:prstGeom prst="flowChartMagneticTap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6</a:t>
            </a:r>
          </a:p>
        </p:txBody>
      </p:sp>
      <p:cxnSp>
        <p:nvCxnSpPr>
          <p:cNvPr id="24" name="Connettore 2 23">
            <a:extLst>
              <a:ext uri="{FF2B5EF4-FFF2-40B4-BE49-F238E27FC236}">
                <a16:creationId xmlns:a16="http://schemas.microsoft.com/office/drawing/2014/main" xmlns="" id="{D4C06120-DED1-4CC7-ACD2-C9FCB72E17D1}"/>
              </a:ext>
            </a:extLst>
          </p:cNvPr>
          <p:cNvCxnSpPr>
            <a:cxnSpLocks/>
          </p:cNvCxnSpPr>
          <p:nvPr/>
        </p:nvCxnSpPr>
        <p:spPr>
          <a:xfrm>
            <a:off x="7688541" y="4449935"/>
            <a:ext cx="0" cy="568980"/>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Connettore a gomito 25">
            <a:extLst>
              <a:ext uri="{FF2B5EF4-FFF2-40B4-BE49-F238E27FC236}">
                <a16:creationId xmlns:a16="http://schemas.microsoft.com/office/drawing/2014/main" xmlns="" id="{1A5DE0E6-D499-44E7-AC1F-88A79073A644}"/>
              </a:ext>
            </a:extLst>
          </p:cNvPr>
          <p:cNvCxnSpPr>
            <a:cxnSpLocks/>
          </p:cNvCxnSpPr>
          <p:nvPr/>
        </p:nvCxnSpPr>
        <p:spPr>
          <a:xfrm rot="5400000">
            <a:off x="4218932" y="3713114"/>
            <a:ext cx="582614" cy="2056258"/>
          </a:xfrm>
          <a:prstGeom prst="bentConnector3">
            <a:avLst>
              <a:gd name="adj1" fmla="val 50000"/>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Connettore a gomito 27">
            <a:extLst>
              <a:ext uri="{FF2B5EF4-FFF2-40B4-BE49-F238E27FC236}">
                <a16:creationId xmlns:a16="http://schemas.microsoft.com/office/drawing/2014/main" xmlns="" id="{FF43F190-0E66-4CE8-A93B-43163F5AB791}"/>
              </a:ext>
            </a:extLst>
          </p:cNvPr>
          <p:cNvCxnSpPr>
            <a:cxnSpLocks/>
          </p:cNvCxnSpPr>
          <p:nvPr/>
        </p:nvCxnSpPr>
        <p:spPr>
          <a:xfrm rot="16200000" flipH="1">
            <a:off x="5247709" y="4731970"/>
            <a:ext cx="582614" cy="4935"/>
          </a:xfrm>
          <a:prstGeom prst="bentConnector3">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77" name="Memoria ad accesso sequenziale 76">
            <a:extLst>
              <a:ext uri="{FF2B5EF4-FFF2-40B4-BE49-F238E27FC236}">
                <a16:creationId xmlns:a16="http://schemas.microsoft.com/office/drawing/2014/main" xmlns="" id="{7D9A4205-6626-4633-BDE0-4D33A52DB35F}"/>
              </a:ext>
            </a:extLst>
          </p:cNvPr>
          <p:cNvSpPr/>
          <p:nvPr/>
        </p:nvSpPr>
        <p:spPr>
          <a:xfrm flipH="1">
            <a:off x="4371525" y="3552501"/>
            <a:ext cx="388467" cy="356969"/>
          </a:xfrm>
          <a:prstGeom prst="flowChartMagneticTap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7</a:t>
            </a:r>
          </a:p>
        </p:txBody>
      </p:sp>
      <p:sp>
        <p:nvSpPr>
          <p:cNvPr id="81" name="Callout: freccia in giù 80">
            <a:extLst>
              <a:ext uri="{FF2B5EF4-FFF2-40B4-BE49-F238E27FC236}">
                <a16:creationId xmlns:a16="http://schemas.microsoft.com/office/drawing/2014/main" xmlns="" id="{C2E647C7-DA44-40FA-9932-9283B7D2860B}"/>
              </a:ext>
            </a:extLst>
          </p:cNvPr>
          <p:cNvSpPr/>
          <p:nvPr/>
        </p:nvSpPr>
        <p:spPr>
          <a:xfrm>
            <a:off x="6623579" y="5898402"/>
            <a:ext cx="1784574" cy="841068"/>
          </a:xfrm>
          <a:prstGeom prst="downArrowCallout">
            <a:avLst>
              <a:gd name="adj1" fmla="val 28020"/>
              <a:gd name="adj2" fmla="val 32550"/>
              <a:gd name="adj3" fmla="val 25000"/>
              <a:gd name="adj4" fmla="val 6497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t>Continua</a:t>
            </a:r>
          </a:p>
        </p:txBody>
      </p:sp>
      <p:sp>
        <p:nvSpPr>
          <p:cNvPr id="91" name="Rettangolo 90">
            <a:extLst>
              <a:ext uri="{FF2B5EF4-FFF2-40B4-BE49-F238E27FC236}">
                <a16:creationId xmlns:a16="http://schemas.microsoft.com/office/drawing/2014/main" xmlns="" id="{6D2D6DC5-8DCC-4AF4-81E3-40435F9B79DD}"/>
              </a:ext>
            </a:extLst>
          </p:cNvPr>
          <p:cNvSpPr/>
          <p:nvPr/>
        </p:nvSpPr>
        <p:spPr>
          <a:xfrm>
            <a:off x="6629879" y="5032549"/>
            <a:ext cx="1756888" cy="59525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Trattamenti riabilitativi</a:t>
            </a:r>
          </a:p>
        </p:txBody>
      </p:sp>
      <p:sp>
        <p:nvSpPr>
          <p:cNvPr id="94" name="Memoria ad accesso sequenziale 93">
            <a:extLst>
              <a:ext uri="{FF2B5EF4-FFF2-40B4-BE49-F238E27FC236}">
                <a16:creationId xmlns:a16="http://schemas.microsoft.com/office/drawing/2014/main" xmlns="" id="{05A5851B-A36E-4EB7-A07D-F91A43374085}"/>
              </a:ext>
            </a:extLst>
          </p:cNvPr>
          <p:cNvSpPr/>
          <p:nvPr/>
        </p:nvSpPr>
        <p:spPr>
          <a:xfrm flipH="1">
            <a:off x="8015150" y="5423780"/>
            <a:ext cx="519749" cy="358814"/>
          </a:xfrm>
          <a:prstGeom prst="flowChartMagneticTap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10</a:t>
            </a:r>
          </a:p>
        </p:txBody>
      </p:sp>
      <p:cxnSp>
        <p:nvCxnSpPr>
          <p:cNvPr id="39" name="Connettore a gomito 25">
            <a:extLst>
              <a:ext uri="{FF2B5EF4-FFF2-40B4-BE49-F238E27FC236}">
                <a16:creationId xmlns:a16="http://schemas.microsoft.com/office/drawing/2014/main" xmlns="" id="{1A5DE0E6-D499-44E7-AC1F-88A79073A644}"/>
              </a:ext>
            </a:extLst>
          </p:cNvPr>
          <p:cNvCxnSpPr>
            <a:cxnSpLocks/>
          </p:cNvCxnSpPr>
          <p:nvPr/>
        </p:nvCxnSpPr>
        <p:spPr>
          <a:xfrm rot="5400000">
            <a:off x="6405460" y="3754229"/>
            <a:ext cx="575679" cy="1980962"/>
          </a:xfrm>
          <a:prstGeom prst="bentConnector3">
            <a:avLst>
              <a:gd name="adj1" fmla="val 71179"/>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Connettore a gomito 25">
            <a:extLst>
              <a:ext uri="{FF2B5EF4-FFF2-40B4-BE49-F238E27FC236}">
                <a16:creationId xmlns:a16="http://schemas.microsoft.com/office/drawing/2014/main" xmlns="" id="{1A5DE0E6-D499-44E7-AC1F-88A79073A644}"/>
              </a:ext>
            </a:extLst>
          </p:cNvPr>
          <p:cNvCxnSpPr>
            <a:cxnSpLocks/>
          </p:cNvCxnSpPr>
          <p:nvPr/>
        </p:nvCxnSpPr>
        <p:spPr>
          <a:xfrm rot="5400000">
            <a:off x="5374734" y="2723633"/>
            <a:ext cx="575679" cy="4042155"/>
          </a:xfrm>
          <a:prstGeom prst="bentConnector3">
            <a:avLst>
              <a:gd name="adj1" fmla="val 71179"/>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442328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ccia in giù 5">
            <a:extLst>
              <a:ext uri="{FF2B5EF4-FFF2-40B4-BE49-F238E27FC236}">
                <a16:creationId xmlns:a16="http://schemas.microsoft.com/office/drawing/2014/main" xmlns="" id="{51EF3E1A-FE78-476A-8990-4CD6F235C07C}"/>
              </a:ext>
            </a:extLst>
          </p:cNvPr>
          <p:cNvSpPr/>
          <p:nvPr/>
        </p:nvSpPr>
        <p:spPr>
          <a:xfrm>
            <a:off x="826265" y="176270"/>
            <a:ext cx="705080" cy="6202496"/>
          </a:xfrm>
          <a:prstGeom prst="downArrow">
            <a:avLst/>
          </a:prstGeom>
          <a:ln>
            <a:noFill/>
          </a:ln>
        </p:spPr>
        <p:style>
          <a:lnRef idx="0">
            <a:scrgbClr r="0" g="0" b="0"/>
          </a:lnRef>
          <a:fillRef idx="1003">
            <a:schemeClr val="lt2"/>
          </a:fillRef>
          <a:effectRef idx="0">
            <a:scrgbClr r="0" g="0" b="0"/>
          </a:effectRef>
          <a:fontRef idx="minor">
            <a:schemeClr val="lt1"/>
          </a:fontRef>
        </p:style>
        <p:txBody>
          <a:bodyPr rtlCol="0" anchor="ctr"/>
          <a:lstStyle/>
          <a:p>
            <a:pPr algn="ctr"/>
            <a:endParaRPr lang="it-IT"/>
          </a:p>
        </p:txBody>
      </p:sp>
      <p:sp>
        <p:nvSpPr>
          <p:cNvPr id="2" name="Rettangolo con angoli arrotondati 1">
            <a:extLst>
              <a:ext uri="{FF2B5EF4-FFF2-40B4-BE49-F238E27FC236}">
                <a16:creationId xmlns:a16="http://schemas.microsoft.com/office/drawing/2014/main" xmlns="" id="{AE30B796-BF2A-477E-BCF4-1790D9581CC4}"/>
              </a:ext>
            </a:extLst>
          </p:cNvPr>
          <p:cNvSpPr/>
          <p:nvPr/>
        </p:nvSpPr>
        <p:spPr>
          <a:xfrm>
            <a:off x="374574" y="694063"/>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600" dirty="0">
                <a:solidFill>
                  <a:schemeClr val="bg1"/>
                </a:solidFill>
                <a:hlinkClick r:id="rId3" action="ppaction://hlinksldjump">
                  <a:extLst>
                    <a:ext uri="{A12FA001-AC4F-418D-AE19-62706E023703}">
                      <ahyp:hlinkClr xmlns:ahyp="http://schemas.microsoft.com/office/drawing/2018/hyperlinkcolor" xmlns="" val="tx"/>
                    </a:ext>
                  </a:extLst>
                </a:hlinkClick>
              </a:rPr>
              <a:t>Accesso</a:t>
            </a:r>
            <a:endParaRPr lang="it-IT" sz="1600" dirty="0">
              <a:solidFill>
                <a:schemeClr val="bg1"/>
              </a:solidFill>
            </a:endParaRPr>
          </a:p>
        </p:txBody>
      </p:sp>
      <p:sp>
        <p:nvSpPr>
          <p:cNvPr id="3" name="Rettangolo con angoli arrotondati 2">
            <a:extLst>
              <a:ext uri="{FF2B5EF4-FFF2-40B4-BE49-F238E27FC236}">
                <a16:creationId xmlns:a16="http://schemas.microsoft.com/office/drawing/2014/main" xmlns="" id="{2F7B1BEB-D789-40E8-B448-82D6163E4916}"/>
              </a:ext>
            </a:extLst>
          </p:cNvPr>
          <p:cNvSpPr/>
          <p:nvPr/>
        </p:nvSpPr>
        <p:spPr>
          <a:xfrm>
            <a:off x="374573" y="1981204"/>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600" dirty="0">
                <a:solidFill>
                  <a:schemeClr val="bg1"/>
                </a:solidFill>
                <a:hlinkClick r:id="rId4" action="ppaction://hlinksldjump">
                  <a:extLst>
                    <a:ext uri="{A12FA001-AC4F-418D-AE19-62706E023703}">
                      <ahyp:hlinkClr xmlns:ahyp="http://schemas.microsoft.com/office/drawing/2018/hyperlinkcolor" xmlns="" val="tx"/>
                    </a:ext>
                  </a:extLst>
                </a:hlinkClick>
              </a:rPr>
              <a:t>Inquadramento diagnostico </a:t>
            </a:r>
            <a:endParaRPr lang="it-IT" sz="1600" dirty="0">
              <a:solidFill>
                <a:schemeClr val="bg1"/>
              </a:solidFill>
            </a:endParaRPr>
          </a:p>
        </p:txBody>
      </p:sp>
      <p:sp>
        <p:nvSpPr>
          <p:cNvPr id="4" name="Rettangolo con angoli arrotondati 3">
            <a:extLst>
              <a:ext uri="{FF2B5EF4-FFF2-40B4-BE49-F238E27FC236}">
                <a16:creationId xmlns:a16="http://schemas.microsoft.com/office/drawing/2014/main" xmlns="" id="{E26167A2-9F5B-43CB-9117-0FA8BAFBAE1A}"/>
              </a:ext>
            </a:extLst>
          </p:cNvPr>
          <p:cNvSpPr/>
          <p:nvPr/>
        </p:nvSpPr>
        <p:spPr>
          <a:xfrm>
            <a:off x="374572" y="3268345"/>
            <a:ext cx="1619479" cy="1041091"/>
          </a:xfrm>
          <a:prstGeom prst="roundRect">
            <a:avLst/>
          </a:prstGeom>
          <a:solidFill>
            <a:srgbClr val="4472C4">
              <a:shade val="80000"/>
              <a:hueOff val="232855"/>
              <a:satOff val="-4171"/>
              <a:lumOff val="17723"/>
              <a:alphaOff val="0"/>
            </a:srgbClr>
          </a:solidFill>
          <a:ln w="12700" cap="flat" cmpd="sng" algn="ctr">
            <a:solidFill>
              <a:prstClr val="white">
                <a:hueOff val="0"/>
                <a:satOff val="0"/>
                <a:lumOff val="0"/>
                <a:alphaOff val="0"/>
              </a:prstClr>
            </a:solidFill>
            <a:prstDash val="solid"/>
            <a:miter lim="800000"/>
          </a:ln>
          <a:effectLst/>
        </p:spPr>
        <p:txBody>
          <a:bodyPr rot="0" spcFirstLastPara="0" vertOverflow="overflow" horzOverflow="overflow" vert="horz" wrap="square" lIns="0" tIns="58293" rIns="75565" bIns="0" numCol="1" spcCol="1270" rtlCol="0" fromWordArt="0" anchor="ctr" anchorCtr="0" forceAA="0" compatLnSpc="1">
            <a:prstTxWarp prst="textNoShape">
              <a:avLst/>
            </a:prstTxWarp>
            <a:noAutofit/>
          </a:bodyPr>
          <a:lstStyle/>
          <a:p>
            <a:pPr marL="180975" indent="-180975" algn="ctr"/>
            <a:r>
              <a:rPr lang="it-IT" sz="1600" dirty="0">
                <a:solidFill>
                  <a:schemeClr val="bg1"/>
                </a:solidFill>
              </a:rPr>
              <a:t>Trattamento</a:t>
            </a:r>
          </a:p>
        </p:txBody>
      </p:sp>
      <p:sp>
        <p:nvSpPr>
          <p:cNvPr id="5" name="Rettangolo con angoli arrotondati 4">
            <a:extLst>
              <a:ext uri="{FF2B5EF4-FFF2-40B4-BE49-F238E27FC236}">
                <a16:creationId xmlns:a16="http://schemas.microsoft.com/office/drawing/2014/main" xmlns="" id="{32BBA371-9F1A-4147-BA82-00F72D11CA05}"/>
              </a:ext>
            </a:extLst>
          </p:cNvPr>
          <p:cNvSpPr/>
          <p:nvPr/>
        </p:nvSpPr>
        <p:spPr>
          <a:xfrm>
            <a:off x="374572" y="4555487"/>
            <a:ext cx="1619479" cy="1041091"/>
          </a:xfrm>
          <a:prstGeom prst="roundRect">
            <a:avLst/>
          </a:prstGeom>
          <a:solidFill>
            <a:srgbClr val="4472C4">
              <a:shade val="80000"/>
              <a:hueOff val="232855"/>
              <a:satOff val="-4171"/>
              <a:lumOff val="17723"/>
              <a:alphaOff val="0"/>
            </a:srgbClr>
          </a:solidFill>
          <a:ln w="12700" cap="flat" cmpd="sng" algn="ctr">
            <a:solidFill>
              <a:prstClr val="white">
                <a:hueOff val="0"/>
                <a:satOff val="0"/>
                <a:lumOff val="0"/>
                <a:alphaOff val="0"/>
              </a:prstClr>
            </a:solidFill>
            <a:prstDash val="solid"/>
            <a:miter lim="800000"/>
          </a:ln>
          <a:effectLst/>
        </p:spPr>
        <p:txBody>
          <a:bodyPr rot="0" spcFirstLastPara="0" vertOverflow="overflow" horzOverflow="overflow" vert="horz" wrap="square" lIns="0" tIns="58293" rIns="75565" bIns="0" numCol="1" spcCol="1270" rtlCol="0" fromWordArt="0" anchor="ctr" anchorCtr="0" forceAA="0" compatLnSpc="1">
            <a:prstTxWarp prst="textNoShape">
              <a:avLst/>
            </a:prstTxWarp>
            <a:noAutofit/>
          </a:bodyPr>
          <a:lstStyle/>
          <a:p>
            <a:pPr marL="180975" indent="-180975" algn="ctr"/>
            <a:r>
              <a:rPr lang="it-IT" sz="1600" dirty="0">
                <a:solidFill>
                  <a:schemeClr val="bg1"/>
                </a:solidFill>
              </a:rPr>
              <a:t>Recovery</a:t>
            </a:r>
          </a:p>
        </p:txBody>
      </p:sp>
      <p:sp>
        <p:nvSpPr>
          <p:cNvPr id="7" name="CasellaDiTesto 6">
            <a:extLst>
              <a:ext uri="{FF2B5EF4-FFF2-40B4-BE49-F238E27FC236}">
                <a16:creationId xmlns:a16="http://schemas.microsoft.com/office/drawing/2014/main" xmlns="" id="{C0F7DBDA-C090-4852-A889-F022E113FDE7}"/>
              </a:ext>
            </a:extLst>
          </p:cNvPr>
          <p:cNvSpPr txBox="1"/>
          <p:nvPr/>
        </p:nvSpPr>
        <p:spPr>
          <a:xfrm>
            <a:off x="0" y="-3417"/>
            <a:ext cx="9144000" cy="276999"/>
          </a:xfrm>
          <a:prstGeom prst="rect">
            <a:avLst/>
          </a:prstGeom>
          <a:solidFill>
            <a:srgbClr val="FFC000"/>
          </a:solidFill>
          <a:ln>
            <a:noFill/>
          </a:ln>
        </p:spPr>
        <p:style>
          <a:lnRef idx="0">
            <a:scrgbClr r="0" g="0" b="0"/>
          </a:lnRef>
          <a:fillRef idx="1003">
            <a:schemeClr val="lt2"/>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it-IT" dirty="0">
                <a:solidFill>
                  <a:srgbClr val="002060"/>
                </a:solidFill>
              </a:rPr>
              <a:t>PDTA Esordio psicotico e comorbidità </a:t>
            </a:r>
          </a:p>
        </p:txBody>
      </p:sp>
      <p:sp>
        <p:nvSpPr>
          <p:cNvPr id="8" name="Rettangolo 7">
            <a:extLst>
              <a:ext uri="{FF2B5EF4-FFF2-40B4-BE49-F238E27FC236}">
                <a16:creationId xmlns:a16="http://schemas.microsoft.com/office/drawing/2014/main" xmlns="" id="{EE637500-6044-4E15-A366-21F09DDD0521}"/>
              </a:ext>
            </a:extLst>
          </p:cNvPr>
          <p:cNvSpPr/>
          <p:nvPr/>
        </p:nvSpPr>
        <p:spPr>
          <a:xfrm>
            <a:off x="2639947" y="1446574"/>
            <a:ext cx="5811201" cy="57715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Il Gruppo Inter-Dipartimentale (DSM e/o NPIA, DD) effettua l’</a:t>
            </a:r>
            <a:r>
              <a:rPr lang="it-IT" sz="1400" dirty="0" err="1">
                <a:solidFill>
                  <a:srgbClr val="002060"/>
                </a:solidFill>
              </a:rPr>
              <a:t>assessment</a:t>
            </a:r>
            <a:endParaRPr lang="it-IT" sz="1400" dirty="0">
              <a:solidFill>
                <a:srgbClr val="002060"/>
              </a:solidFill>
            </a:endParaRPr>
          </a:p>
        </p:txBody>
      </p:sp>
      <p:cxnSp>
        <p:nvCxnSpPr>
          <p:cNvPr id="13" name="Connettore a gomito 12">
            <a:extLst>
              <a:ext uri="{FF2B5EF4-FFF2-40B4-BE49-F238E27FC236}">
                <a16:creationId xmlns:a16="http://schemas.microsoft.com/office/drawing/2014/main" xmlns="" id="{E287AE04-9125-474B-A961-696FC1249AE0}"/>
              </a:ext>
            </a:extLst>
          </p:cNvPr>
          <p:cNvCxnSpPr>
            <a:cxnSpLocks/>
            <a:stCxn id="4" idx="3"/>
            <a:endCxn id="81" idx="1"/>
          </p:cNvCxnSpPr>
          <p:nvPr/>
        </p:nvCxnSpPr>
        <p:spPr>
          <a:xfrm flipV="1">
            <a:off x="1994051" y="767544"/>
            <a:ext cx="2676775" cy="3021347"/>
          </a:xfrm>
          <a:prstGeom prst="bentConnector3">
            <a:avLst>
              <a:gd name="adj1" fmla="val 12044"/>
            </a:avLst>
          </a:prstGeom>
          <a:ln>
            <a:tailEnd type="triangle"/>
          </a:ln>
        </p:spPr>
        <p:style>
          <a:lnRef idx="1">
            <a:schemeClr val="accent1"/>
          </a:lnRef>
          <a:fillRef idx="0">
            <a:schemeClr val="accent1"/>
          </a:fillRef>
          <a:effectRef idx="0">
            <a:schemeClr val="accent1"/>
          </a:effectRef>
          <a:fontRef idx="minor">
            <a:schemeClr val="tx1"/>
          </a:fontRef>
        </p:style>
      </p:cxnSp>
      <p:sp>
        <p:nvSpPr>
          <p:cNvPr id="43" name="Rettangolo 42">
            <a:extLst>
              <a:ext uri="{FF2B5EF4-FFF2-40B4-BE49-F238E27FC236}">
                <a16:creationId xmlns:a16="http://schemas.microsoft.com/office/drawing/2014/main" xmlns="" id="{F59E964A-724C-438C-8F82-923B3275BF57}"/>
              </a:ext>
            </a:extLst>
          </p:cNvPr>
          <p:cNvSpPr/>
          <p:nvPr/>
        </p:nvSpPr>
        <p:spPr>
          <a:xfrm>
            <a:off x="8408153" y="456596"/>
            <a:ext cx="619954" cy="507831"/>
          </a:xfrm>
          <a:prstGeom prst="rect">
            <a:avLst/>
          </a:prstGeom>
        </p:spPr>
        <p:txBody>
          <a:bodyPr wrap="square">
            <a:spAutoFit/>
          </a:bodyPr>
          <a:lstStyle/>
          <a:p>
            <a:pPr algn="ctr"/>
            <a:r>
              <a:rPr lang="it-IT" sz="900" i="1" dirty="0">
                <a:solidFill>
                  <a:srgbClr val="002060"/>
                </a:solidFill>
              </a:rPr>
              <a:t>Rif.  PDTA Cap.10</a:t>
            </a:r>
          </a:p>
        </p:txBody>
      </p:sp>
      <p:sp>
        <p:nvSpPr>
          <p:cNvPr id="36" name="CasellaDiTesto 10">
            <a:extLst>
              <a:ext uri="{FF2B5EF4-FFF2-40B4-BE49-F238E27FC236}">
                <a16:creationId xmlns:a16="http://schemas.microsoft.com/office/drawing/2014/main" xmlns="" id="{37210F32-6EA4-4937-9743-DB66E2913CD8}"/>
              </a:ext>
            </a:extLst>
          </p:cNvPr>
          <p:cNvSpPr txBox="1">
            <a:spLocks noChangeArrowheads="1"/>
          </p:cNvSpPr>
          <p:nvPr/>
        </p:nvSpPr>
        <p:spPr bwMode="auto">
          <a:xfrm>
            <a:off x="6439671" y="6505980"/>
            <a:ext cx="2084225" cy="26161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it-IT" altLang="it-IT" sz="1100" i="1" dirty="0">
                <a:solidFill>
                  <a:srgbClr val="0070C0"/>
                </a:solidFill>
                <a:latin typeface="Verdana" panose="020B0604030504040204" pitchFamily="34" charset="0"/>
                <a:hlinkClick r:id="rId5" action="ppaction://hlinksldjump">
                  <a:extLst>
                    <a:ext uri="{A12FA001-AC4F-418D-AE19-62706E023703}">
                      <ahyp:hlinkClr xmlns:ahyp="http://schemas.microsoft.com/office/drawing/2018/hyperlinkcolor" xmlns="" val="tx"/>
                    </a:ext>
                  </a:extLst>
                </a:hlinkClick>
              </a:rPr>
              <a:t>Torna alla mappa generale</a:t>
            </a:r>
            <a:endParaRPr lang="it-IT" altLang="it-IT" sz="1100" i="1" dirty="0">
              <a:solidFill>
                <a:srgbClr val="0070C0"/>
              </a:solidFill>
              <a:latin typeface="Verdana" panose="020B0604030504040204" pitchFamily="34" charset="0"/>
            </a:endParaRPr>
          </a:p>
        </p:txBody>
      </p:sp>
      <p:sp>
        <p:nvSpPr>
          <p:cNvPr id="81" name="Callout: freccia in giù 80">
            <a:extLst>
              <a:ext uri="{FF2B5EF4-FFF2-40B4-BE49-F238E27FC236}">
                <a16:creationId xmlns:a16="http://schemas.microsoft.com/office/drawing/2014/main" xmlns="" id="{C2E647C7-DA44-40FA-9932-9283B7D2860B}"/>
              </a:ext>
            </a:extLst>
          </p:cNvPr>
          <p:cNvSpPr/>
          <p:nvPr/>
        </p:nvSpPr>
        <p:spPr>
          <a:xfrm>
            <a:off x="4670826" y="494294"/>
            <a:ext cx="1784574" cy="841068"/>
          </a:xfrm>
          <a:prstGeom prst="downArrowCallout">
            <a:avLst>
              <a:gd name="adj1" fmla="val 28020"/>
              <a:gd name="adj2" fmla="val 32550"/>
              <a:gd name="adj3" fmla="val 25000"/>
              <a:gd name="adj4" fmla="val 6497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t>Continua</a:t>
            </a:r>
          </a:p>
        </p:txBody>
      </p:sp>
      <p:cxnSp>
        <p:nvCxnSpPr>
          <p:cNvPr id="40" name="Connettore 2 39">
            <a:extLst>
              <a:ext uri="{FF2B5EF4-FFF2-40B4-BE49-F238E27FC236}">
                <a16:creationId xmlns:a16="http://schemas.microsoft.com/office/drawing/2014/main" xmlns="" id="{79C7FEF0-6121-416A-9C70-72DAFEC56D2C}"/>
              </a:ext>
            </a:extLst>
          </p:cNvPr>
          <p:cNvCxnSpPr>
            <a:cxnSpLocks/>
            <a:stCxn id="8" idx="2"/>
            <a:endCxn id="42" idx="0"/>
          </p:cNvCxnSpPr>
          <p:nvPr/>
        </p:nvCxnSpPr>
        <p:spPr>
          <a:xfrm>
            <a:off x="5545548" y="2023733"/>
            <a:ext cx="0" cy="1853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2" name="Rettangolo 41">
            <a:extLst>
              <a:ext uri="{FF2B5EF4-FFF2-40B4-BE49-F238E27FC236}">
                <a16:creationId xmlns:a16="http://schemas.microsoft.com/office/drawing/2014/main" xmlns="" id="{C01BF4ED-65AD-472C-B96E-DD6508CD0C79}"/>
              </a:ext>
            </a:extLst>
          </p:cNvPr>
          <p:cNvSpPr/>
          <p:nvPr/>
        </p:nvSpPr>
        <p:spPr>
          <a:xfrm>
            <a:off x="2639947" y="2209038"/>
            <a:ext cx="5811201" cy="57715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Definizione di un Programma Terapeutico – Riabilitativo </a:t>
            </a:r>
            <a:r>
              <a:rPr lang="it-IT" sz="1400" dirty="0">
                <a:solidFill>
                  <a:srgbClr val="002060"/>
                </a:solidFill>
                <a:latin typeface="Calibri" panose="020F0502020204030204" pitchFamily="34" charset="0"/>
                <a:cs typeface="Calibri" panose="020F0502020204030204" pitchFamily="34" charset="0"/>
              </a:rPr>
              <a:t>Personalizzato (PTRP)</a:t>
            </a:r>
            <a:r>
              <a:rPr lang="it-IT" sz="1400" dirty="0">
                <a:solidFill>
                  <a:srgbClr val="002060"/>
                </a:solidFill>
              </a:rPr>
              <a:t> e individuazione di un Case Manager e Operatore/i di riferimento</a:t>
            </a:r>
          </a:p>
        </p:txBody>
      </p:sp>
      <p:sp>
        <p:nvSpPr>
          <p:cNvPr id="45" name="Rettangolo 44">
            <a:extLst>
              <a:ext uri="{FF2B5EF4-FFF2-40B4-BE49-F238E27FC236}">
                <a16:creationId xmlns:a16="http://schemas.microsoft.com/office/drawing/2014/main" xmlns="" id="{7390DB76-D935-4D51-95F6-7AAA0BAB8D6F}"/>
              </a:ext>
            </a:extLst>
          </p:cNvPr>
          <p:cNvSpPr/>
          <p:nvPr/>
        </p:nvSpPr>
        <p:spPr>
          <a:xfrm>
            <a:off x="2639947" y="3004279"/>
            <a:ext cx="5811201" cy="57716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Sviluppo del Programma Terapeutico – Riabilitativo </a:t>
            </a:r>
            <a:r>
              <a:rPr lang="it-IT" sz="1400" dirty="0">
                <a:solidFill>
                  <a:srgbClr val="002060"/>
                </a:solidFill>
                <a:latin typeface="Calibri" panose="020F0502020204030204" pitchFamily="34" charset="0"/>
                <a:cs typeface="Calibri" panose="020F0502020204030204" pitchFamily="34" charset="0"/>
              </a:rPr>
              <a:t>Personalizzato (PTRP)</a:t>
            </a:r>
            <a:r>
              <a:rPr lang="it-IT" sz="1400" dirty="0">
                <a:solidFill>
                  <a:srgbClr val="002060"/>
                </a:solidFill>
              </a:rPr>
              <a:t>: applicazione dei relativi strumenti di terapia e riabilitazione e monitoraggio</a:t>
            </a:r>
          </a:p>
        </p:txBody>
      </p:sp>
      <p:sp>
        <p:nvSpPr>
          <p:cNvPr id="49" name="Memoria ad accesso sequenziale 48">
            <a:extLst>
              <a:ext uri="{FF2B5EF4-FFF2-40B4-BE49-F238E27FC236}">
                <a16:creationId xmlns:a16="http://schemas.microsoft.com/office/drawing/2014/main" xmlns="" id="{F7578C8C-CB32-45C2-B6C8-BC725FCECC5F}"/>
              </a:ext>
            </a:extLst>
          </p:cNvPr>
          <p:cNvSpPr/>
          <p:nvPr/>
        </p:nvSpPr>
        <p:spPr>
          <a:xfrm flipH="1">
            <a:off x="7931398" y="1239154"/>
            <a:ext cx="519749" cy="358814"/>
          </a:xfrm>
          <a:prstGeom prst="flowChartMagneticTap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11</a:t>
            </a:r>
          </a:p>
        </p:txBody>
      </p:sp>
      <p:cxnSp>
        <p:nvCxnSpPr>
          <p:cNvPr id="53" name="Connettore 2 52">
            <a:extLst>
              <a:ext uri="{FF2B5EF4-FFF2-40B4-BE49-F238E27FC236}">
                <a16:creationId xmlns:a16="http://schemas.microsoft.com/office/drawing/2014/main" xmlns="" id="{B0785462-310E-4AC7-9AEE-BDED1B6E5B8F}"/>
              </a:ext>
            </a:extLst>
          </p:cNvPr>
          <p:cNvCxnSpPr>
            <a:cxnSpLocks/>
            <a:stCxn id="42" idx="2"/>
            <a:endCxn id="45" idx="0"/>
          </p:cNvCxnSpPr>
          <p:nvPr/>
        </p:nvCxnSpPr>
        <p:spPr>
          <a:xfrm>
            <a:off x="5545548" y="2786197"/>
            <a:ext cx="0" cy="2180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8" name="Memoria ad accesso sequenziale 57">
            <a:extLst>
              <a:ext uri="{FF2B5EF4-FFF2-40B4-BE49-F238E27FC236}">
                <a16:creationId xmlns:a16="http://schemas.microsoft.com/office/drawing/2014/main" xmlns="" id="{AF8BBFD9-91D4-452D-927E-42D3B8C7D0FA}"/>
              </a:ext>
            </a:extLst>
          </p:cNvPr>
          <p:cNvSpPr/>
          <p:nvPr/>
        </p:nvSpPr>
        <p:spPr>
          <a:xfrm flipH="1">
            <a:off x="7981586" y="2506594"/>
            <a:ext cx="519749" cy="358814"/>
          </a:xfrm>
          <a:prstGeom prst="flowChartMagneticTap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12</a:t>
            </a:r>
          </a:p>
        </p:txBody>
      </p:sp>
      <p:sp>
        <p:nvSpPr>
          <p:cNvPr id="86" name="Memoria ad accesso sequenziale 85">
            <a:extLst>
              <a:ext uri="{FF2B5EF4-FFF2-40B4-BE49-F238E27FC236}">
                <a16:creationId xmlns:a16="http://schemas.microsoft.com/office/drawing/2014/main" xmlns="" id="{255D9954-A81B-4513-9CCD-36C5A55ECA1C}"/>
              </a:ext>
            </a:extLst>
          </p:cNvPr>
          <p:cNvSpPr/>
          <p:nvPr/>
        </p:nvSpPr>
        <p:spPr>
          <a:xfrm flipH="1">
            <a:off x="8004147" y="3463222"/>
            <a:ext cx="519749" cy="358814"/>
          </a:xfrm>
          <a:prstGeom prst="flowChartMagneticTap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13</a:t>
            </a:r>
          </a:p>
        </p:txBody>
      </p:sp>
      <p:sp>
        <p:nvSpPr>
          <p:cNvPr id="90" name="Rombo 89">
            <a:extLst>
              <a:ext uri="{FF2B5EF4-FFF2-40B4-BE49-F238E27FC236}">
                <a16:creationId xmlns:a16="http://schemas.microsoft.com/office/drawing/2014/main" xmlns="" id="{46124100-C6D9-4C48-8B2F-8251FBB91229}"/>
              </a:ext>
            </a:extLst>
          </p:cNvPr>
          <p:cNvSpPr/>
          <p:nvPr/>
        </p:nvSpPr>
        <p:spPr>
          <a:xfrm>
            <a:off x="4899650" y="4782829"/>
            <a:ext cx="1234440" cy="520546"/>
          </a:xfrm>
          <a:prstGeom prst="diamond">
            <a:avLst/>
          </a:pr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t-IT" sz="1400">
              <a:solidFill>
                <a:srgbClr val="002060"/>
              </a:solidFill>
            </a:endParaRPr>
          </a:p>
        </p:txBody>
      </p:sp>
      <p:sp>
        <p:nvSpPr>
          <p:cNvPr id="91" name="CasellaDiTesto 90">
            <a:extLst>
              <a:ext uri="{FF2B5EF4-FFF2-40B4-BE49-F238E27FC236}">
                <a16:creationId xmlns:a16="http://schemas.microsoft.com/office/drawing/2014/main" xmlns="" id="{519B9714-46B1-49F7-87F6-3472CFB7C179}"/>
              </a:ext>
            </a:extLst>
          </p:cNvPr>
          <p:cNvSpPr txBox="1"/>
          <p:nvPr/>
        </p:nvSpPr>
        <p:spPr>
          <a:xfrm>
            <a:off x="4537364" y="4924437"/>
            <a:ext cx="1829701" cy="276999"/>
          </a:xfrm>
          <a:prstGeom prst="rect">
            <a:avLst/>
          </a:prstGeom>
          <a:noFill/>
        </p:spPr>
        <p:txBody>
          <a:bodyPr wrap="square" rtlCol="0">
            <a:spAutoFit/>
          </a:bodyPr>
          <a:lstStyle/>
          <a:p>
            <a:pPr algn="ctr"/>
            <a:r>
              <a:rPr lang="it-IT" sz="1200" dirty="0">
                <a:solidFill>
                  <a:srgbClr val="002060"/>
                </a:solidFill>
              </a:rPr>
              <a:t>Recovery raggiunta?</a:t>
            </a:r>
          </a:p>
        </p:txBody>
      </p:sp>
      <p:cxnSp>
        <p:nvCxnSpPr>
          <p:cNvPr id="92" name="Connettore 2 91">
            <a:extLst>
              <a:ext uri="{FF2B5EF4-FFF2-40B4-BE49-F238E27FC236}">
                <a16:creationId xmlns:a16="http://schemas.microsoft.com/office/drawing/2014/main" xmlns="" id="{0CEEDA4A-FCCF-4354-8C6A-2634B5C50AC3}"/>
              </a:ext>
            </a:extLst>
          </p:cNvPr>
          <p:cNvCxnSpPr>
            <a:cxnSpLocks/>
            <a:endCxn id="90" idx="0"/>
          </p:cNvCxnSpPr>
          <p:nvPr/>
        </p:nvCxnSpPr>
        <p:spPr>
          <a:xfrm>
            <a:off x="5511991" y="4403891"/>
            <a:ext cx="4879" cy="3789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3" name="Connettore 2 92">
            <a:extLst>
              <a:ext uri="{FF2B5EF4-FFF2-40B4-BE49-F238E27FC236}">
                <a16:creationId xmlns:a16="http://schemas.microsoft.com/office/drawing/2014/main" xmlns="" id="{1F299419-93BA-4AC4-AADB-EC63B7E9387F}"/>
              </a:ext>
            </a:extLst>
          </p:cNvPr>
          <p:cNvCxnSpPr>
            <a:cxnSpLocks/>
            <a:stCxn id="90" idx="2"/>
            <a:endCxn id="96" idx="0"/>
          </p:cNvCxnSpPr>
          <p:nvPr/>
        </p:nvCxnSpPr>
        <p:spPr>
          <a:xfrm>
            <a:off x="5516870" y="5303375"/>
            <a:ext cx="0" cy="3772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4" name="CasellaDiTesto 93">
            <a:extLst>
              <a:ext uri="{FF2B5EF4-FFF2-40B4-BE49-F238E27FC236}">
                <a16:creationId xmlns:a16="http://schemas.microsoft.com/office/drawing/2014/main" xmlns="" id="{E6CB61FC-95A1-431A-8FAA-16CD6AE2D76D}"/>
              </a:ext>
            </a:extLst>
          </p:cNvPr>
          <p:cNvSpPr txBox="1"/>
          <p:nvPr/>
        </p:nvSpPr>
        <p:spPr>
          <a:xfrm>
            <a:off x="5223912" y="5403638"/>
            <a:ext cx="311763" cy="276999"/>
          </a:xfrm>
          <a:prstGeom prst="rect">
            <a:avLst/>
          </a:prstGeom>
          <a:noFill/>
        </p:spPr>
        <p:txBody>
          <a:bodyPr wrap="square" rtlCol="0">
            <a:spAutoFit/>
          </a:bodyPr>
          <a:lstStyle/>
          <a:p>
            <a:pPr algn="ctr"/>
            <a:r>
              <a:rPr lang="it-IT" sz="1200" dirty="0">
                <a:solidFill>
                  <a:srgbClr val="002060"/>
                </a:solidFill>
              </a:rPr>
              <a:t>Sì</a:t>
            </a:r>
          </a:p>
        </p:txBody>
      </p:sp>
      <p:sp>
        <p:nvSpPr>
          <p:cNvPr id="95" name="CasellaDiTesto 94">
            <a:extLst>
              <a:ext uri="{FF2B5EF4-FFF2-40B4-BE49-F238E27FC236}">
                <a16:creationId xmlns:a16="http://schemas.microsoft.com/office/drawing/2014/main" xmlns="" id="{55ED0E90-BD3A-44CA-AF66-C475490B9173}"/>
              </a:ext>
            </a:extLst>
          </p:cNvPr>
          <p:cNvSpPr txBox="1"/>
          <p:nvPr/>
        </p:nvSpPr>
        <p:spPr>
          <a:xfrm>
            <a:off x="6165402" y="4767888"/>
            <a:ext cx="390787" cy="276999"/>
          </a:xfrm>
          <a:prstGeom prst="rect">
            <a:avLst/>
          </a:prstGeom>
          <a:noFill/>
        </p:spPr>
        <p:txBody>
          <a:bodyPr wrap="square" rtlCol="0">
            <a:spAutoFit/>
          </a:bodyPr>
          <a:lstStyle/>
          <a:p>
            <a:pPr algn="ctr"/>
            <a:r>
              <a:rPr lang="it-IT" sz="1200" dirty="0">
                <a:solidFill>
                  <a:srgbClr val="002060"/>
                </a:solidFill>
              </a:rPr>
              <a:t>No</a:t>
            </a:r>
          </a:p>
        </p:txBody>
      </p:sp>
      <p:sp>
        <p:nvSpPr>
          <p:cNvPr id="96" name="Rettangolo con angoli arrotondati 95">
            <a:extLst>
              <a:ext uri="{FF2B5EF4-FFF2-40B4-BE49-F238E27FC236}">
                <a16:creationId xmlns:a16="http://schemas.microsoft.com/office/drawing/2014/main" xmlns="" id="{72E2A61C-8CF2-493B-B348-491DF1A47D37}"/>
              </a:ext>
            </a:extLst>
          </p:cNvPr>
          <p:cNvSpPr/>
          <p:nvPr/>
        </p:nvSpPr>
        <p:spPr>
          <a:xfrm>
            <a:off x="4833471" y="5680637"/>
            <a:ext cx="1366797" cy="496822"/>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chemeClr val="bg1"/>
                </a:solidFill>
              </a:rPr>
              <a:t>Uscita dal PDTA</a:t>
            </a:r>
          </a:p>
        </p:txBody>
      </p:sp>
      <p:sp>
        <p:nvSpPr>
          <p:cNvPr id="102" name="Rettangolo 101">
            <a:extLst>
              <a:ext uri="{FF2B5EF4-FFF2-40B4-BE49-F238E27FC236}">
                <a16:creationId xmlns:a16="http://schemas.microsoft.com/office/drawing/2014/main" xmlns="" id="{12A74123-31F4-4FF7-9EFB-5DA0DF468959}"/>
              </a:ext>
            </a:extLst>
          </p:cNvPr>
          <p:cNvSpPr/>
          <p:nvPr/>
        </p:nvSpPr>
        <p:spPr>
          <a:xfrm>
            <a:off x="2639946" y="3826731"/>
            <a:ext cx="5811201" cy="57716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Valutazione dell’</a:t>
            </a:r>
            <a:r>
              <a:rPr lang="it-IT" sz="1400" dirty="0" err="1">
                <a:solidFill>
                  <a:srgbClr val="002060"/>
                </a:solidFill>
              </a:rPr>
              <a:t>outcome</a:t>
            </a:r>
            <a:endParaRPr lang="it-IT" sz="1400" dirty="0">
              <a:solidFill>
                <a:srgbClr val="002060"/>
              </a:solidFill>
            </a:endParaRPr>
          </a:p>
        </p:txBody>
      </p:sp>
      <p:sp>
        <p:nvSpPr>
          <p:cNvPr id="103" name="Rettangolo 102">
            <a:extLst>
              <a:ext uri="{FF2B5EF4-FFF2-40B4-BE49-F238E27FC236}">
                <a16:creationId xmlns:a16="http://schemas.microsoft.com/office/drawing/2014/main" xmlns="" id="{07AC53C7-383A-4E39-B628-D6C2424189C9}"/>
              </a:ext>
            </a:extLst>
          </p:cNvPr>
          <p:cNvSpPr/>
          <p:nvPr/>
        </p:nvSpPr>
        <p:spPr>
          <a:xfrm>
            <a:off x="6556189" y="4555487"/>
            <a:ext cx="1894960" cy="97456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Il Gruppo Inter-Dipartimentale (DSM, DD e NPIA) effettua un nuovo </a:t>
            </a:r>
            <a:r>
              <a:rPr lang="it-IT" sz="1400" dirty="0" err="1">
                <a:solidFill>
                  <a:srgbClr val="002060"/>
                </a:solidFill>
              </a:rPr>
              <a:t>assessment</a:t>
            </a:r>
            <a:endParaRPr lang="it-IT" sz="1400" dirty="0">
              <a:solidFill>
                <a:srgbClr val="002060"/>
              </a:solidFill>
            </a:endParaRPr>
          </a:p>
        </p:txBody>
      </p:sp>
      <p:cxnSp>
        <p:nvCxnSpPr>
          <p:cNvPr id="104" name="Connettore a gomito 103">
            <a:extLst>
              <a:ext uri="{FF2B5EF4-FFF2-40B4-BE49-F238E27FC236}">
                <a16:creationId xmlns:a16="http://schemas.microsoft.com/office/drawing/2014/main" xmlns="" id="{6B746D30-40E6-4EEB-AAFE-2BAA798C4361}"/>
              </a:ext>
            </a:extLst>
          </p:cNvPr>
          <p:cNvCxnSpPr>
            <a:cxnSpLocks/>
            <a:stCxn id="103" idx="3"/>
            <a:endCxn id="8" idx="3"/>
          </p:cNvCxnSpPr>
          <p:nvPr/>
        </p:nvCxnSpPr>
        <p:spPr>
          <a:xfrm flipH="1" flipV="1">
            <a:off x="8451148" y="1735154"/>
            <a:ext cx="1" cy="3307617"/>
          </a:xfrm>
          <a:prstGeom prst="bentConnector3">
            <a:avLst>
              <a:gd name="adj1" fmla="val -2286000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9" name="Connettore 2 118">
            <a:extLst>
              <a:ext uri="{FF2B5EF4-FFF2-40B4-BE49-F238E27FC236}">
                <a16:creationId xmlns:a16="http://schemas.microsoft.com/office/drawing/2014/main" xmlns="" id="{BE84BC28-E2D9-4FE5-833C-67B6F2AF275C}"/>
              </a:ext>
            </a:extLst>
          </p:cNvPr>
          <p:cNvCxnSpPr>
            <a:cxnSpLocks/>
            <a:stCxn id="45" idx="2"/>
            <a:endCxn id="102" idx="0"/>
          </p:cNvCxnSpPr>
          <p:nvPr/>
        </p:nvCxnSpPr>
        <p:spPr>
          <a:xfrm flipH="1">
            <a:off x="5545547" y="3581439"/>
            <a:ext cx="1" cy="2452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2" name="Connettore 2 121">
            <a:extLst>
              <a:ext uri="{FF2B5EF4-FFF2-40B4-BE49-F238E27FC236}">
                <a16:creationId xmlns:a16="http://schemas.microsoft.com/office/drawing/2014/main" xmlns="" id="{734278DC-3173-4E82-9797-1EF4EEA38887}"/>
              </a:ext>
            </a:extLst>
          </p:cNvPr>
          <p:cNvCxnSpPr>
            <a:cxnSpLocks/>
            <a:stCxn id="90" idx="3"/>
            <a:endCxn id="103" idx="1"/>
          </p:cNvCxnSpPr>
          <p:nvPr/>
        </p:nvCxnSpPr>
        <p:spPr>
          <a:xfrm flipV="1">
            <a:off x="6134090" y="5042771"/>
            <a:ext cx="422099" cy="3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9" name="Memoria ad accesso sequenziale 138">
            <a:extLst>
              <a:ext uri="{FF2B5EF4-FFF2-40B4-BE49-F238E27FC236}">
                <a16:creationId xmlns:a16="http://schemas.microsoft.com/office/drawing/2014/main" xmlns="" id="{A69AB5F0-8FBB-4484-9A0C-3DF237675DF0}"/>
              </a:ext>
            </a:extLst>
          </p:cNvPr>
          <p:cNvSpPr/>
          <p:nvPr/>
        </p:nvSpPr>
        <p:spPr>
          <a:xfrm flipH="1">
            <a:off x="6851775" y="3946415"/>
            <a:ext cx="519749" cy="358814"/>
          </a:xfrm>
          <a:prstGeom prst="flowChartMagneticTap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14</a:t>
            </a:r>
          </a:p>
        </p:txBody>
      </p:sp>
      <p:sp>
        <p:nvSpPr>
          <p:cNvPr id="140" name="Memoria ad accesso sequenziale 139">
            <a:extLst>
              <a:ext uri="{FF2B5EF4-FFF2-40B4-BE49-F238E27FC236}">
                <a16:creationId xmlns:a16="http://schemas.microsoft.com/office/drawing/2014/main" xmlns="" id="{0D6B43DF-1B8F-4ED2-97B0-585FF742592D}"/>
              </a:ext>
            </a:extLst>
          </p:cNvPr>
          <p:cNvSpPr/>
          <p:nvPr/>
        </p:nvSpPr>
        <p:spPr>
          <a:xfrm flipH="1">
            <a:off x="4190125" y="5731642"/>
            <a:ext cx="519749" cy="358814"/>
          </a:xfrm>
          <a:prstGeom prst="flowChartMagneticTap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15</a:t>
            </a:r>
          </a:p>
        </p:txBody>
      </p:sp>
    </p:spTree>
    <p:extLst>
      <p:ext uri="{BB962C8B-B14F-4D97-AF65-F5344CB8AC3E}">
        <p14:creationId xmlns:p14="http://schemas.microsoft.com/office/powerpoint/2010/main" val="16784061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ccia in giù 5">
            <a:extLst>
              <a:ext uri="{FF2B5EF4-FFF2-40B4-BE49-F238E27FC236}">
                <a16:creationId xmlns:a16="http://schemas.microsoft.com/office/drawing/2014/main" xmlns="" id="{51EF3E1A-FE78-476A-8990-4CD6F235C07C}"/>
              </a:ext>
            </a:extLst>
          </p:cNvPr>
          <p:cNvSpPr/>
          <p:nvPr/>
        </p:nvSpPr>
        <p:spPr>
          <a:xfrm>
            <a:off x="826265" y="176270"/>
            <a:ext cx="705080" cy="6202496"/>
          </a:xfrm>
          <a:prstGeom prst="downArrow">
            <a:avLst/>
          </a:prstGeom>
          <a:ln>
            <a:noFill/>
          </a:ln>
        </p:spPr>
        <p:style>
          <a:lnRef idx="0">
            <a:scrgbClr r="0" g="0" b="0"/>
          </a:lnRef>
          <a:fillRef idx="1003">
            <a:schemeClr val="lt2"/>
          </a:fillRef>
          <a:effectRef idx="0">
            <a:scrgbClr r="0" g="0" b="0"/>
          </a:effectRef>
          <a:fontRef idx="minor">
            <a:schemeClr val="lt1"/>
          </a:fontRef>
        </p:style>
        <p:txBody>
          <a:bodyPr rtlCol="0" anchor="ctr"/>
          <a:lstStyle/>
          <a:p>
            <a:pPr algn="ctr"/>
            <a:endParaRPr lang="it-IT"/>
          </a:p>
        </p:txBody>
      </p:sp>
      <p:sp>
        <p:nvSpPr>
          <p:cNvPr id="7" name="CasellaDiTesto 6">
            <a:extLst>
              <a:ext uri="{FF2B5EF4-FFF2-40B4-BE49-F238E27FC236}">
                <a16:creationId xmlns:a16="http://schemas.microsoft.com/office/drawing/2014/main" xmlns="" id="{C0F7DBDA-C090-4852-A889-F022E113FDE7}"/>
              </a:ext>
            </a:extLst>
          </p:cNvPr>
          <p:cNvSpPr txBox="1"/>
          <p:nvPr/>
        </p:nvSpPr>
        <p:spPr>
          <a:xfrm>
            <a:off x="0" y="-3417"/>
            <a:ext cx="9144000" cy="276999"/>
          </a:xfrm>
          <a:prstGeom prst="rect">
            <a:avLst/>
          </a:prstGeom>
          <a:solidFill>
            <a:srgbClr val="FFC000"/>
          </a:solidFill>
          <a:ln>
            <a:noFill/>
          </a:ln>
        </p:spPr>
        <p:style>
          <a:lnRef idx="0">
            <a:scrgbClr r="0" g="0" b="0"/>
          </a:lnRef>
          <a:fillRef idx="1003">
            <a:schemeClr val="lt2"/>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it-IT" dirty="0">
                <a:solidFill>
                  <a:srgbClr val="002060"/>
                </a:solidFill>
              </a:rPr>
              <a:t>PDTA Esordio psicotico e comorbidità </a:t>
            </a:r>
          </a:p>
        </p:txBody>
      </p:sp>
      <p:sp>
        <p:nvSpPr>
          <p:cNvPr id="12" name="Rettangolo 11">
            <a:extLst>
              <a:ext uri="{FF2B5EF4-FFF2-40B4-BE49-F238E27FC236}">
                <a16:creationId xmlns:a16="http://schemas.microsoft.com/office/drawing/2014/main" xmlns="" id="{102AD5F3-D87D-4DC1-857D-0FC146EA6ACC}"/>
              </a:ext>
            </a:extLst>
          </p:cNvPr>
          <p:cNvSpPr/>
          <p:nvPr/>
        </p:nvSpPr>
        <p:spPr>
          <a:xfrm>
            <a:off x="2445742" y="694064"/>
            <a:ext cx="6323683" cy="5684702"/>
          </a:xfrm>
          <a:prstGeom prst="rect">
            <a:avLst/>
          </a:prstGeom>
          <a:solidFill>
            <a:schemeClr val="bg1">
              <a:lumMod val="95000"/>
            </a:schemeClr>
          </a:solidFill>
          <a:ln>
            <a:solidFill>
              <a:schemeClr val="accent6">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it-IT" sz="1400" b="1" dirty="0">
                <a:solidFill>
                  <a:srgbClr val="002060"/>
                </a:solidFill>
                <a:cs typeface="Arial" panose="020B0604020202020204" pitchFamily="34" charset="0"/>
              </a:rPr>
              <a:t>	</a:t>
            </a:r>
          </a:p>
          <a:p>
            <a:pPr algn="ctr"/>
            <a:r>
              <a:rPr lang="it-IT" sz="1400" b="1" dirty="0">
                <a:solidFill>
                  <a:srgbClr val="002060"/>
                </a:solidFill>
                <a:cs typeface="Arial" panose="020B0604020202020204" pitchFamily="34" charset="0"/>
              </a:rPr>
              <a:t>	Azioni e linee di intervento per una buona collaborazione tra i servizi - Gruppo Inter-Dipartimentale (DSM e/o NPIA, DD) </a:t>
            </a:r>
          </a:p>
          <a:p>
            <a:endParaRPr lang="it-IT" sz="1400" dirty="0">
              <a:solidFill>
                <a:srgbClr val="002060"/>
              </a:solidFill>
              <a:cs typeface="Arial" panose="020B0604020202020204" pitchFamily="34" charset="0"/>
            </a:endParaRPr>
          </a:p>
          <a:p>
            <a:r>
              <a:rPr lang="it-IT" sz="1400" dirty="0">
                <a:solidFill>
                  <a:srgbClr val="002060"/>
                </a:solidFill>
                <a:cs typeface="Arial" panose="020B0604020202020204" pitchFamily="34" charset="0"/>
              </a:rPr>
              <a:t>Si individuano di seguito possibili azioni e linee di intervento, che mirano ad agevolare la collaborazione fra i due Dipartimenti condividendo gli strumenti disponibili e attuando forme flessibili di interazione.</a:t>
            </a:r>
          </a:p>
          <a:p>
            <a:pPr marL="228600" indent="-228600">
              <a:buFont typeface="+mj-lt"/>
              <a:buAutoNum type="arabicPeriod"/>
            </a:pPr>
            <a:r>
              <a:rPr lang="it-IT" sz="1200" dirty="0">
                <a:solidFill>
                  <a:srgbClr val="002060"/>
                </a:solidFill>
                <a:cs typeface="Arial" panose="020B0604020202020204" pitchFamily="34" charset="0"/>
              </a:rPr>
              <a:t>mappatura dei casi: dati socio-anagrafici, diagnosi psichiatrica del </a:t>
            </a:r>
            <a:r>
              <a:rPr lang="it-IT" sz="1200" dirty="0" err="1">
                <a:solidFill>
                  <a:srgbClr val="002060"/>
                </a:solidFill>
                <a:cs typeface="Arial" panose="020B0604020202020204" pitchFamily="34" charset="0"/>
              </a:rPr>
              <a:t>ds</a:t>
            </a:r>
            <a:r>
              <a:rPr lang="it-IT" sz="1200" dirty="0">
                <a:solidFill>
                  <a:srgbClr val="002060"/>
                </a:solidFill>
                <a:cs typeface="Arial" panose="020B0604020202020204" pitchFamily="34" charset="0"/>
              </a:rPr>
              <a:t> mentale e del disturbo DUS/DCS, e le aree di maggiore compromissione funzionale del paziente. </a:t>
            </a:r>
          </a:p>
          <a:p>
            <a:pPr marL="228600" indent="-228600">
              <a:buFont typeface="+mj-lt"/>
              <a:buAutoNum type="arabicPeriod"/>
            </a:pPr>
            <a:r>
              <a:rPr lang="it-IT" sz="1200" dirty="0">
                <a:solidFill>
                  <a:srgbClr val="002060"/>
                </a:solidFill>
                <a:cs typeface="Arial" panose="020B0604020202020204" pitchFamily="34" charset="0"/>
              </a:rPr>
              <a:t>creazione di una équipe mista DSM – DD: équipe trasversale ai due servizi che, incontrandosi periodicamente, possa accogliere le richieste di presa in carico condivisa, valutarne l’appropriatezza e monitorarne nel tempo le modalità attuative</a:t>
            </a:r>
          </a:p>
          <a:p>
            <a:pPr marL="228600" indent="-228600">
              <a:buFont typeface="+mj-lt"/>
              <a:buAutoNum type="arabicPeriod"/>
            </a:pPr>
            <a:r>
              <a:rPr lang="it-IT" sz="1200" dirty="0">
                <a:solidFill>
                  <a:srgbClr val="002060"/>
                </a:solidFill>
                <a:cs typeface="Arial" panose="020B0604020202020204" pitchFamily="34" charset="0"/>
              </a:rPr>
              <a:t>accessibilità: condizione indispensabile per favorire l’aggancio e la presa in carico il più precocemente possibile </a:t>
            </a:r>
          </a:p>
          <a:p>
            <a:pPr marL="228600" indent="-228600">
              <a:buFont typeface="+mj-lt"/>
              <a:buAutoNum type="arabicPeriod"/>
            </a:pPr>
            <a:r>
              <a:rPr lang="it-IT" sz="1200" dirty="0">
                <a:solidFill>
                  <a:srgbClr val="002060"/>
                </a:solidFill>
                <a:cs typeface="Arial" panose="020B0604020202020204" pitchFamily="34" charset="0"/>
              </a:rPr>
              <a:t>sistemi informativi ed informatici: al fine di rendere possibile l’accesso alla documentazione durante tutte le fasi del percorso di cura territoriale ed ospedaliero.</a:t>
            </a:r>
          </a:p>
          <a:p>
            <a:pPr marL="228600" indent="-228600">
              <a:buFont typeface="+mj-lt"/>
              <a:buAutoNum type="arabicPeriod"/>
            </a:pPr>
            <a:r>
              <a:rPr lang="it-IT" sz="1200" dirty="0">
                <a:solidFill>
                  <a:srgbClr val="002060"/>
                </a:solidFill>
                <a:cs typeface="Arial" panose="020B0604020202020204" pitchFamily="34" charset="0"/>
              </a:rPr>
              <a:t>attivazione di gruppi con pazienti con comorbilità cogestiti: con il supporto di operatori di entrambi i servizi e l’apporto di volontari.</a:t>
            </a:r>
          </a:p>
          <a:p>
            <a:pPr marL="228600" indent="-228600">
              <a:buFont typeface="+mj-lt"/>
              <a:buAutoNum type="arabicPeriod"/>
            </a:pPr>
            <a:r>
              <a:rPr lang="it-IT" sz="1200" dirty="0">
                <a:solidFill>
                  <a:srgbClr val="002060"/>
                </a:solidFill>
                <a:cs typeface="Arial" panose="020B0604020202020204" pitchFamily="34" charset="0"/>
              </a:rPr>
              <a:t>attivazione di gruppi psicoeducativi per i pazienti ed i familiari, cogestiti da operatori del DD e del DSM</a:t>
            </a:r>
          </a:p>
          <a:p>
            <a:pPr marL="228600" indent="-228600">
              <a:buFont typeface="+mj-lt"/>
              <a:buAutoNum type="arabicPeriod"/>
            </a:pPr>
            <a:r>
              <a:rPr lang="it-IT" sz="1200" dirty="0">
                <a:solidFill>
                  <a:srgbClr val="002060"/>
                </a:solidFill>
                <a:cs typeface="Arial" panose="020B0604020202020204" pitchFamily="34" charset="0"/>
              </a:rPr>
              <a:t>attivazione di “gruppi di pari” o “auto-mutuo-aiuto” con la possibilità di individuazione anche del “paziente e/o familiare esperto”</a:t>
            </a:r>
          </a:p>
          <a:p>
            <a:pPr marL="228600" indent="-228600">
              <a:buFont typeface="+mj-lt"/>
              <a:buAutoNum type="arabicPeriod"/>
            </a:pPr>
            <a:r>
              <a:rPr lang="it-IT" sz="1200" dirty="0">
                <a:solidFill>
                  <a:srgbClr val="002060"/>
                </a:solidFill>
                <a:cs typeface="Arial" panose="020B0604020202020204" pitchFamily="34" charset="0"/>
              </a:rPr>
              <a:t>attivazione di corsi di formazione comuni e di divulgazione dell’informazione reciproche </a:t>
            </a:r>
          </a:p>
          <a:p>
            <a:pPr marL="228600" indent="-228600">
              <a:buFont typeface="+mj-lt"/>
              <a:buAutoNum type="arabicPeriod"/>
            </a:pPr>
            <a:r>
              <a:rPr lang="it-IT" sz="1200" dirty="0">
                <a:solidFill>
                  <a:srgbClr val="002060"/>
                </a:solidFill>
                <a:cs typeface="Arial" panose="020B0604020202020204" pitchFamily="34" charset="0"/>
              </a:rPr>
              <a:t>matrice relazionale dell'équipe come fattore strutturale e procedurale fondamentale per la prassi operativa.</a:t>
            </a:r>
          </a:p>
          <a:p>
            <a:pPr marL="228600" indent="-228600">
              <a:buFont typeface="+mj-lt"/>
              <a:buAutoNum type="arabicPeriod"/>
            </a:pPr>
            <a:r>
              <a:rPr lang="it-IT" sz="1200" dirty="0">
                <a:solidFill>
                  <a:srgbClr val="002060"/>
                </a:solidFill>
                <a:cs typeface="Arial" panose="020B0604020202020204" pitchFamily="34" charset="0"/>
              </a:rPr>
              <a:t>costruire protocolli specifici per gestione delle urgenze.</a:t>
            </a:r>
          </a:p>
          <a:p>
            <a:pPr marL="228600" indent="-228600">
              <a:buFont typeface="+mj-lt"/>
              <a:buAutoNum type="arabicPeriod"/>
            </a:pPr>
            <a:r>
              <a:rPr lang="it-IT" sz="1200" dirty="0">
                <a:solidFill>
                  <a:srgbClr val="002060"/>
                </a:solidFill>
                <a:cs typeface="Arial" panose="020B0604020202020204" pitchFamily="34" charset="0"/>
              </a:rPr>
              <a:t>stima dei costi e del “valore” in termini di salute dei cambiamenti organizzativi.</a:t>
            </a:r>
          </a:p>
          <a:p>
            <a:pPr marL="228600" indent="-228600">
              <a:buFont typeface="+mj-lt"/>
              <a:buAutoNum type="arabicPeriod"/>
            </a:pPr>
            <a:r>
              <a:rPr lang="it-IT" sz="1200" dirty="0">
                <a:solidFill>
                  <a:srgbClr val="002060"/>
                </a:solidFill>
                <a:cs typeface="Arial" panose="020B0604020202020204" pitchFamily="34" charset="0"/>
              </a:rPr>
              <a:t>rilevazioni dei dati che ci permettano di individuare e calcolare gli “indicatori.</a:t>
            </a:r>
          </a:p>
          <a:p>
            <a:pPr marL="228600" indent="-228600">
              <a:buFont typeface="+mj-lt"/>
              <a:buAutoNum type="arabicPeriod"/>
            </a:pPr>
            <a:r>
              <a:rPr lang="it-IT" sz="1200" dirty="0">
                <a:solidFill>
                  <a:srgbClr val="002060"/>
                </a:solidFill>
                <a:cs typeface="Arial" panose="020B0604020202020204" pitchFamily="34" charset="0"/>
              </a:rPr>
              <a:t>valorizzazione dei rapporti con i mass media e i decisori istituzionali e politici.</a:t>
            </a:r>
            <a:endParaRPr lang="it-IT" sz="1400" dirty="0">
              <a:solidFill>
                <a:srgbClr val="002060"/>
              </a:solidFill>
              <a:cs typeface="Arial" panose="020B0604020202020204" pitchFamily="34" charset="0"/>
            </a:endParaRPr>
          </a:p>
        </p:txBody>
      </p:sp>
      <p:sp>
        <p:nvSpPr>
          <p:cNvPr id="11" name="Memoria ad accesso sequenziale 10">
            <a:extLst>
              <a:ext uri="{FF2B5EF4-FFF2-40B4-BE49-F238E27FC236}">
                <a16:creationId xmlns:a16="http://schemas.microsoft.com/office/drawing/2014/main" xmlns="" id="{A7B060D7-8E94-4426-B6FB-26BE7E364996}"/>
              </a:ext>
            </a:extLst>
          </p:cNvPr>
          <p:cNvSpPr/>
          <p:nvPr/>
        </p:nvSpPr>
        <p:spPr>
          <a:xfrm flipH="1">
            <a:off x="2519983" y="816590"/>
            <a:ext cx="388467" cy="356969"/>
          </a:xfrm>
          <a:prstGeom prst="flowChartMagneticTap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6</a:t>
            </a:r>
          </a:p>
        </p:txBody>
      </p:sp>
      <p:sp>
        <p:nvSpPr>
          <p:cNvPr id="13" name="CasellaDiTesto 10">
            <a:extLst>
              <a:ext uri="{FF2B5EF4-FFF2-40B4-BE49-F238E27FC236}">
                <a16:creationId xmlns:a16="http://schemas.microsoft.com/office/drawing/2014/main" xmlns="" id="{3DEAE492-104E-4FB8-AB65-D074FD518D2F}"/>
              </a:ext>
            </a:extLst>
          </p:cNvPr>
          <p:cNvSpPr txBox="1">
            <a:spLocks noChangeArrowheads="1"/>
          </p:cNvSpPr>
          <p:nvPr/>
        </p:nvSpPr>
        <p:spPr bwMode="auto">
          <a:xfrm>
            <a:off x="6441654" y="6509792"/>
            <a:ext cx="2084225" cy="26161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it-IT" altLang="it-IT" sz="1100" i="1" dirty="0">
                <a:solidFill>
                  <a:schemeClr val="bg1"/>
                </a:solidFill>
                <a:latin typeface="Verdana" panose="020B0604030504040204" pitchFamily="34" charset="0"/>
                <a:hlinkClick r:id="rId2" action="ppaction://hlinksldjump"/>
              </a:rPr>
              <a:t>Torna alla mappa generale</a:t>
            </a:r>
            <a:endParaRPr lang="it-IT" altLang="it-IT" sz="1100" i="1" dirty="0">
              <a:solidFill>
                <a:schemeClr val="bg1"/>
              </a:solidFill>
              <a:latin typeface="Verdana" panose="020B0604030504040204" pitchFamily="34" charset="0"/>
            </a:endParaRPr>
          </a:p>
        </p:txBody>
      </p:sp>
      <p:sp>
        <p:nvSpPr>
          <p:cNvPr id="14" name="Rettangolo con angoli arrotondati 13">
            <a:extLst>
              <a:ext uri="{FF2B5EF4-FFF2-40B4-BE49-F238E27FC236}">
                <a16:creationId xmlns:a16="http://schemas.microsoft.com/office/drawing/2014/main" xmlns="" id="{05B91BFD-7E68-4823-9AA1-0A049D72CA81}"/>
              </a:ext>
            </a:extLst>
          </p:cNvPr>
          <p:cNvSpPr/>
          <p:nvPr/>
        </p:nvSpPr>
        <p:spPr>
          <a:xfrm>
            <a:off x="374574" y="694063"/>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600" dirty="0">
                <a:solidFill>
                  <a:schemeClr val="bg1"/>
                </a:solidFill>
                <a:hlinkClick r:id="rId3" action="ppaction://hlinksldjump">
                  <a:extLst>
                    <a:ext uri="{A12FA001-AC4F-418D-AE19-62706E023703}">
                      <ahyp:hlinkClr xmlns:ahyp="http://schemas.microsoft.com/office/drawing/2018/hyperlinkcolor" xmlns="" val="tx"/>
                    </a:ext>
                  </a:extLst>
                </a:hlinkClick>
              </a:rPr>
              <a:t>Accesso</a:t>
            </a:r>
            <a:endParaRPr lang="it-IT" sz="1600" dirty="0">
              <a:solidFill>
                <a:schemeClr val="bg1"/>
              </a:solidFill>
            </a:endParaRPr>
          </a:p>
        </p:txBody>
      </p:sp>
      <p:sp>
        <p:nvSpPr>
          <p:cNvPr id="15" name="Rettangolo con angoli arrotondati 14">
            <a:extLst>
              <a:ext uri="{FF2B5EF4-FFF2-40B4-BE49-F238E27FC236}">
                <a16:creationId xmlns:a16="http://schemas.microsoft.com/office/drawing/2014/main" xmlns="" id="{970580E5-4856-4CC7-BEEE-3931840E47D6}"/>
              </a:ext>
            </a:extLst>
          </p:cNvPr>
          <p:cNvSpPr/>
          <p:nvPr/>
        </p:nvSpPr>
        <p:spPr>
          <a:xfrm>
            <a:off x="374573" y="1981204"/>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600" dirty="0">
                <a:solidFill>
                  <a:schemeClr val="bg1"/>
                </a:solidFill>
                <a:hlinkClick r:id="rId4" action="ppaction://hlinksldjump">
                  <a:extLst>
                    <a:ext uri="{A12FA001-AC4F-418D-AE19-62706E023703}">
                      <ahyp:hlinkClr xmlns:ahyp="http://schemas.microsoft.com/office/drawing/2018/hyperlinkcolor" xmlns="" val="tx"/>
                    </a:ext>
                  </a:extLst>
                </a:hlinkClick>
              </a:rPr>
              <a:t>Inquadramento diagnostico </a:t>
            </a:r>
            <a:endParaRPr lang="it-IT" sz="1600" dirty="0">
              <a:solidFill>
                <a:schemeClr val="bg1"/>
              </a:solidFill>
            </a:endParaRPr>
          </a:p>
        </p:txBody>
      </p:sp>
      <p:sp>
        <p:nvSpPr>
          <p:cNvPr id="16" name="Rettangolo con angoli arrotondati 15">
            <a:extLst>
              <a:ext uri="{FF2B5EF4-FFF2-40B4-BE49-F238E27FC236}">
                <a16:creationId xmlns:a16="http://schemas.microsoft.com/office/drawing/2014/main" xmlns="" id="{DFD33884-15E7-4DF9-8F36-801EB6180ADF}"/>
              </a:ext>
            </a:extLst>
          </p:cNvPr>
          <p:cNvSpPr/>
          <p:nvPr/>
        </p:nvSpPr>
        <p:spPr>
          <a:xfrm>
            <a:off x="374572" y="3268345"/>
            <a:ext cx="1619479" cy="1041091"/>
          </a:xfrm>
          <a:prstGeom prst="roundRect">
            <a:avLst/>
          </a:prstGeom>
          <a:solidFill>
            <a:srgbClr val="4472C4">
              <a:shade val="80000"/>
              <a:hueOff val="232855"/>
              <a:satOff val="-4171"/>
              <a:lumOff val="17723"/>
              <a:alphaOff val="0"/>
            </a:srgbClr>
          </a:solidFill>
          <a:ln w="12700" cap="flat" cmpd="sng" algn="ctr">
            <a:solidFill>
              <a:prstClr val="white">
                <a:hueOff val="0"/>
                <a:satOff val="0"/>
                <a:lumOff val="0"/>
                <a:alphaOff val="0"/>
              </a:prstClr>
            </a:solidFill>
            <a:prstDash val="solid"/>
            <a:miter lim="800000"/>
          </a:ln>
          <a:effectLst/>
        </p:spPr>
        <p:txBody>
          <a:bodyPr rot="0" spcFirstLastPara="0" vertOverflow="overflow" horzOverflow="overflow" vert="horz" wrap="square" lIns="0" tIns="58293" rIns="75565" bIns="0" numCol="1" spcCol="1270" rtlCol="0" fromWordArt="0" anchor="ctr" anchorCtr="0" forceAA="0" compatLnSpc="1">
            <a:prstTxWarp prst="textNoShape">
              <a:avLst/>
            </a:prstTxWarp>
            <a:noAutofit/>
          </a:bodyPr>
          <a:lstStyle/>
          <a:p>
            <a:pPr marL="180975" indent="-180975" algn="ctr"/>
            <a:r>
              <a:rPr lang="it-IT" sz="1600" dirty="0">
                <a:solidFill>
                  <a:schemeClr val="bg1"/>
                </a:solidFill>
              </a:rPr>
              <a:t>Trattamento</a:t>
            </a:r>
          </a:p>
        </p:txBody>
      </p:sp>
      <p:sp>
        <p:nvSpPr>
          <p:cNvPr id="17" name="Rettangolo con angoli arrotondati 16">
            <a:extLst>
              <a:ext uri="{FF2B5EF4-FFF2-40B4-BE49-F238E27FC236}">
                <a16:creationId xmlns:a16="http://schemas.microsoft.com/office/drawing/2014/main" xmlns="" id="{D9D817D8-0670-4450-B3D2-89838F51EABC}"/>
              </a:ext>
            </a:extLst>
          </p:cNvPr>
          <p:cNvSpPr/>
          <p:nvPr/>
        </p:nvSpPr>
        <p:spPr>
          <a:xfrm>
            <a:off x="374572" y="4555487"/>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a:solidFill>
                  <a:schemeClr val="bg1"/>
                </a:solidFill>
                <a:hlinkClick r:id="rId5" action="ppaction://hlinksldjump">
                  <a:extLst>
                    <a:ext uri="{A12FA001-AC4F-418D-AE19-62706E023703}">
                      <ahyp:hlinkClr xmlns:ahyp="http://schemas.microsoft.com/office/drawing/2018/hyperlinkcolor" xmlns="" val="tx"/>
                    </a:ext>
                  </a:extLst>
                </a:hlinkClick>
              </a:rPr>
              <a:t>Recovery</a:t>
            </a:r>
            <a:endParaRPr lang="it-IT" sz="1600" dirty="0">
              <a:solidFill>
                <a:schemeClr val="bg1"/>
              </a:solidFill>
            </a:endParaRPr>
          </a:p>
        </p:txBody>
      </p:sp>
    </p:spTree>
    <p:extLst>
      <p:ext uri="{BB962C8B-B14F-4D97-AF65-F5344CB8AC3E}">
        <p14:creationId xmlns:p14="http://schemas.microsoft.com/office/powerpoint/2010/main" val="19307840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ccia in giù 5">
            <a:extLst>
              <a:ext uri="{FF2B5EF4-FFF2-40B4-BE49-F238E27FC236}">
                <a16:creationId xmlns:a16="http://schemas.microsoft.com/office/drawing/2014/main" xmlns="" id="{51EF3E1A-FE78-476A-8990-4CD6F235C07C}"/>
              </a:ext>
            </a:extLst>
          </p:cNvPr>
          <p:cNvSpPr/>
          <p:nvPr/>
        </p:nvSpPr>
        <p:spPr>
          <a:xfrm>
            <a:off x="826265" y="176270"/>
            <a:ext cx="705080" cy="6202496"/>
          </a:xfrm>
          <a:prstGeom prst="downArrow">
            <a:avLst/>
          </a:prstGeom>
          <a:ln>
            <a:noFill/>
          </a:ln>
        </p:spPr>
        <p:style>
          <a:lnRef idx="0">
            <a:scrgbClr r="0" g="0" b="0"/>
          </a:lnRef>
          <a:fillRef idx="1003">
            <a:schemeClr val="lt2"/>
          </a:fillRef>
          <a:effectRef idx="0">
            <a:scrgbClr r="0" g="0" b="0"/>
          </a:effectRef>
          <a:fontRef idx="minor">
            <a:schemeClr val="lt1"/>
          </a:fontRef>
        </p:style>
        <p:txBody>
          <a:bodyPr rtlCol="0" anchor="ctr"/>
          <a:lstStyle/>
          <a:p>
            <a:pPr algn="ctr"/>
            <a:endParaRPr lang="it-IT"/>
          </a:p>
        </p:txBody>
      </p:sp>
      <p:sp>
        <p:nvSpPr>
          <p:cNvPr id="7" name="CasellaDiTesto 6">
            <a:extLst>
              <a:ext uri="{FF2B5EF4-FFF2-40B4-BE49-F238E27FC236}">
                <a16:creationId xmlns:a16="http://schemas.microsoft.com/office/drawing/2014/main" xmlns="" id="{C0F7DBDA-C090-4852-A889-F022E113FDE7}"/>
              </a:ext>
            </a:extLst>
          </p:cNvPr>
          <p:cNvSpPr txBox="1"/>
          <p:nvPr/>
        </p:nvSpPr>
        <p:spPr>
          <a:xfrm>
            <a:off x="0" y="-3417"/>
            <a:ext cx="9144000" cy="276999"/>
          </a:xfrm>
          <a:prstGeom prst="rect">
            <a:avLst/>
          </a:prstGeom>
          <a:solidFill>
            <a:srgbClr val="FFC000"/>
          </a:solidFill>
          <a:ln>
            <a:noFill/>
          </a:ln>
        </p:spPr>
        <p:style>
          <a:lnRef idx="0">
            <a:scrgbClr r="0" g="0" b="0"/>
          </a:lnRef>
          <a:fillRef idx="1003">
            <a:schemeClr val="lt2"/>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it-IT" dirty="0">
                <a:solidFill>
                  <a:srgbClr val="002060"/>
                </a:solidFill>
              </a:rPr>
              <a:t>PDTA Esordio psicotico e comorbidità </a:t>
            </a:r>
          </a:p>
        </p:txBody>
      </p:sp>
      <p:sp>
        <p:nvSpPr>
          <p:cNvPr id="12" name="Rettangolo 11">
            <a:extLst>
              <a:ext uri="{FF2B5EF4-FFF2-40B4-BE49-F238E27FC236}">
                <a16:creationId xmlns:a16="http://schemas.microsoft.com/office/drawing/2014/main" xmlns="" id="{102AD5F3-D87D-4DC1-857D-0FC146EA6ACC}"/>
              </a:ext>
            </a:extLst>
          </p:cNvPr>
          <p:cNvSpPr/>
          <p:nvPr/>
        </p:nvSpPr>
        <p:spPr>
          <a:xfrm>
            <a:off x="2445742" y="694064"/>
            <a:ext cx="6323683" cy="5395246"/>
          </a:xfrm>
          <a:prstGeom prst="rect">
            <a:avLst/>
          </a:prstGeom>
          <a:solidFill>
            <a:schemeClr val="bg1">
              <a:lumMod val="95000"/>
            </a:schemeClr>
          </a:solidFill>
          <a:ln>
            <a:solidFill>
              <a:schemeClr val="accent6">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it-IT" sz="1400" b="1" dirty="0">
                <a:solidFill>
                  <a:srgbClr val="002060"/>
                </a:solidFill>
                <a:cs typeface="Arial" panose="020B0604020202020204" pitchFamily="34" charset="0"/>
              </a:rPr>
              <a:t>	</a:t>
            </a:r>
          </a:p>
          <a:p>
            <a:pPr algn="ctr"/>
            <a:r>
              <a:rPr lang="it-IT" sz="1400" b="1" dirty="0">
                <a:solidFill>
                  <a:srgbClr val="002060"/>
                </a:solidFill>
                <a:cs typeface="Arial" panose="020B0604020202020204" pitchFamily="34" charset="0"/>
              </a:rPr>
              <a:t>	Modelli organizzativi PANSM</a:t>
            </a:r>
          </a:p>
          <a:p>
            <a:endParaRPr lang="it-IT" sz="1400" dirty="0">
              <a:solidFill>
                <a:srgbClr val="002060"/>
              </a:solidFill>
              <a:cs typeface="Arial" panose="020B0604020202020204" pitchFamily="34" charset="0"/>
            </a:endParaRPr>
          </a:p>
          <a:p>
            <a:r>
              <a:rPr lang="it-IT" sz="1400" dirty="0">
                <a:solidFill>
                  <a:srgbClr val="002060"/>
                </a:solidFill>
                <a:cs typeface="Arial" panose="020B0604020202020204" pitchFamily="34" charset="0"/>
              </a:rPr>
              <a:t>Il PANSM (Piano Nazionale di Azioni per la Salute Mentale), approvato dalla Conferenza Stato Regioni nella seduta del 24 gennaio 2013 delinea tre modelli organizzativi così descritti:</a:t>
            </a:r>
          </a:p>
          <a:p>
            <a:endParaRPr lang="it-IT" sz="1400" dirty="0">
              <a:solidFill>
                <a:srgbClr val="002060"/>
              </a:solidFill>
              <a:cs typeface="Arial" panose="020B0604020202020204" pitchFamily="34" charset="0"/>
            </a:endParaRPr>
          </a:p>
          <a:p>
            <a:pPr marL="342900" indent="-342900">
              <a:buFont typeface="+mj-lt"/>
              <a:buAutoNum type="alphaLcParenR"/>
            </a:pPr>
            <a:r>
              <a:rPr lang="it-IT" sz="1400" dirty="0">
                <a:solidFill>
                  <a:srgbClr val="002060"/>
                </a:solidFill>
                <a:cs typeface="Arial" panose="020B0604020202020204" pitchFamily="34" charset="0"/>
              </a:rPr>
              <a:t>la collaborazione/consulenza: una modalità di lavoro organizzata tra DSM e medicina generale o tra servizi NPIA, PLS, servizi psicologici o sociali e scuola per gli utenti che non necessitano di cure specialistiche continuative</a:t>
            </a:r>
          </a:p>
          <a:p>
            <a:pPr marL="342900" indent="-342900">
              <a:buFont typeface="+mj-lt"/>
              <a:buAutoNum type="alphaLcParenR"/>
            </a:pPr>
            <a:r>
              <a:rPr lang="it-IT" sz="1400" dirty="0">
                <a:solidFill>
                  <a:srgbClr val="002060"/>
                </a:solidFill>
                <a:cs typeface="Arial" panose="020B0604020202020204" pitchFamily="34" charset="0"/>
              </a:rPr>
              <a:t>l’assunzione in cura: percorso di trattamento per gli utenti che necessitano di trattamento specialistico ma non di interventi complessi e multiprofessionali</a:t>
            </a:r>
          </a:p>
          <a:p>
            <a:pPr marL="342900" indent="-342900">
              <a:buFont typeface="+mj-lt"/>
              <a:buAutoNum type="alphaLcParenR"/>
            </a:pPr>
            <a:r>
              <a:rPr lang="it-IT" sz="1400" dirty="0">
                <a:solidFill>
                  <a:srgbClr val="002060"/>
                </a:solidFill>
                <a:cs typeface="Arial" panose="020B0604020202020204" pitchFamily="34" charset="0"/>
              </a:rPr>
              <a:t>la presa in carico: percorso di trattamento integrato per gli utenti che presentano bisogni complessi e necessitano di una valutazione multidimensionale e intervento di diversi profili professionali. Il percorso clinico di “presa in carico” prevede la definizione di un Piano di Trattamento Individuale per il singolo utente e - a seconda dei bisogni individuati – richiede l’identificazione del “case manager” e la ricerca e il recupero del rapporto con gli utenti “persi di vista”, oltre a una maggiore attenzione alle famiglie nell’ambito dei programmi di cura e lo sviluppo di programmi di prevenzione in collaborazione con gli Enti locali e con la scuola</a:t>
            </a:r>
          </a:p>
        </p:txBody>
      </p:sp>
      <p:sp>
        <p:nvSpPr>
          <p:cNvPr id="11" name="Memoria ad accesso sequenziale 10">
            <a:extLst>
              <a:ext uri="{FF2B5EF4-FFF2-40B4-BE49-F238E27FC236}">
                <a16:creationId xmlns:a16="http://schemas.microsoft.com/office/drawing/2014/main" xmlns="" id="{A7B060D7-8E94-4426-B6FB-26BE7E364996}"/>
              </a:ext>
            </a:extLst>
          </p:cNvPr>
          <p:cNvSpPr/>
          <p:nvPr/>
        </p:nvSpPr>
        <p:spPr>
          <a:xfrm flipH="1">
            <a:off x="2519983" y="816590"/>
            <a:ext cx="388467" cy="356969"/>
          </a:xfrm>
          <a:prstGeom prst="flowChartMagneticTap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7</a:t>
            </a:r>
          </a:p>
        </p:txBody>
      </p:sp>
      <p:sp>
        <p:nvSpPr>
          <p:cNvPr id="13" name="CasellaDiTesto 10">
            <a:extLst>
              <a:ext uri="{FF2B5EF4-FFF2-40B4-BE49-F238E27FC236}">
                <a16:creationId xmlns:a16="http://schemas.microsoft.com/office/drawing/2014/main" xmlns="" id="{3DEAE492-104E-4FB8-AB65-D074FD518D2F}"/>
              </a:ext>
            </a:extLst>
          </p:cNvPr>
          <p:cNvSpPr txBox="1">
            <a:spLocks noChangeArrowheads="1"/>
          </p:cNvSpPr>
          <p:nvPr/>
        </p:nvSpPr>
        <p:spPr bwMode="auto">
          <a:xfrm>
            <a:off x="6403554" y="6210230"/>
            <a:ext cx="2084225" cy="26161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it-IT" altLang="it-IT" sz="1100" i="1" dirty="0">
                <a:solidFill>
                  <a:schemeClr val="bg1"/>
                </a:solidFill>
                <a:latin typeface="Verdana" panose="020B0604030504040204" pitchFamily="34" charset="0"/>
                <a:hlinkClick r:id="rId2" action="ppaction://hlinksldjump"/>
              </a:rPr>
              <a:t>Torna alla mappa generale</a:t>
            </a:r>
            <a:endParaRPr lang="it-IT" altLang="it-IT" sz="1100" i="1" dirty="0">
              <a:solidFill>
                <a:schemeClr val="bg1"/>
              </a:solidFill>
              <a:latin typeface="Verdana" panose="020B0604030504040204" pitchFamily="34" charset="0"/>
            </a:endParaRPr>
          </a:p>
        </p:txBody>
      </p:sp>
      <p:sp>
        <p:nvSpPr>
          <p:cNvPr id="14" name="Rettangolo con angoli arrotondati 13">
            <a:extLst>
              <a:ext uri="{FF2B5EF4-FFF2-40B4-BE49-F238E27FC236}">
                <a16:creationId xmlns:a16="http://schemas.microsoft.com/office/drawing/2014/main" xmlns="" id="{05B91BFD-7E68-4823-9AA1-0A049D72CA81}"/>
              </a:ext>
            </a:extLst>
          </p:cNvPr>
          <p:cNvSpPr/>
          <p:nvPr/>
        </p:nvSpPr>
        <p:spPr>
          <a:xfrm>
            <a:off x="374574" y="694063"/>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600" dirty="0">
                <a:solidFill>
                  <a:schemeClr val="bg1"/>
                </a:solidFill>
                <a:hlinkClick r:id="rId3" action="ppaction://hlinksldjump">
                  <a:extLst>
                    <a:ext uri="{A12FA001-AC4F-418D-AE19-62706E023703}">
                      <ahyp:hlinkClr xmlns:ahyp="http://schemas.microsoft.com/office/drawing/2018/hyperlinkcolor" xmlns="" val="tx"/>
                    </a:ext>
                  </a:extLst>
                </a:hlinkClick>
              </a:rPr>
              <a:t>Accesso</a:t>
            </a:r>
            <a:endParaRPr lang="it-IT" sz="1600" dirty="0">
              <a:solidFill>
                <a:schemeClr val="bg1"/>
              </a:solidFill>
            </a:endParaRPr>
          </a:p>
        </p:txBody>
      </p:sp>
      <p:sp>
        <p:nvSpPr>
          <p:cNvPr id="15" name="Rettangolo con angoli arrotondati 14">
            <a:extLst>
              <a:ext uri="{FF2B5EF4-FFF2-40B4-BE49-F238E27FC236}">
                <a16:creationId xmlns:a16="http://schemas.microsoft.com/office/drawing/2014/main" xmlns="" id="{970580E5-4856-4CC7-BEEE-3931840E47D6}"/>
              </a:ext>
            </a:extLst>
          </p:cNvPr>
          <p:cNvSpPr/>
          <p:nvPr/>
        </p:nvSpPr>
        <p:spPr>
          <a:xfrm>
            <a:off x="374573" y="1981204"/>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600" dirty="0">
                <a:solidFill>
                  <a:schemeClr val="bg1"/>
                </a:solidFill>
                <a:hlinkClick r:id="rId4" action="ppaction://hlinksldjump">
                  <a:extLst>
                    <a:ext uri="{A12FA001-AC4F-418D-AE19-62706E023703}">
                      <ahyp:hlinkClr xmlns:ahyp="http://schemas.microsoft.com/office/drawing/2018/hyperlinkcolor" xmlns="" val="tx"/>
                    </a:ext>
                  </a:extLst>
                </a:hlinkClick>
              </a:rPr>
              <a:t>Inquadramento diagnostico </a:t>
            </a:r>
            <a:endParaRPr lang="it-IT" sz="1600" dirty="0">
              <a:solidFill>
                <a:schemeClr val="bg1"/>
              </a:solidFill>
            </a:endParaRPr>
          </a:p>
        </p:txBody>
      </p:sp>
      <p:sp>
        <p:nvSpPr>
          <p:cNvPr id="16" name="Rettangolo con angoli arrotondati 15">
            <a:extLst>
              <a:ext uri="{FF2B5EF4-FFF2-40B4-BE49-F238E27FC236}">
                <a16:creationId xmlns:a16="http://schemas.microsoft.com/office/drawing/2014/main" xmlns="" id="{DFD33884-15E7-4DF9-8F36-801EB6180ADF}"/>
              </a:ext>
            </a:extLst>
          </p:cNvPr>
          <p:cNvSpPr/>
          <p:nvPr/>
        </p:nvSpPr>
        <p:spPr>
          <a:xfrm>
            <a:off x="374572" y="3268345"/>
            <a:ext cx="1619479" cy="1041091"/>
          </a:xfrm>
          <a:prstGeom prst="roundRect">
            <a:avLst/>
          </a:prstGeom>
          <a:solidFill>
            <a:srgbClr val="4472C4">
              <a:shade val="80000"/>
              <a:hueOff val="232855"/>
              <a:satOff val="-4171"/>
              <a:lumOff val="17723"/>
              <a:alphaOff val="0"/>
            </a:srgbClr>
          </a:solidFill>
          <a:ln w="12700" cap="flat" cmpd="sng" algn="ctr">
            <a:solidFill>
              <a:prstClr val="white">
                <a:hueOff val="0"/>
                <a:satOff val="0"/>
                <a:lumOff val="0"/>
                <a:alphaOff val="0"/>
              </a:prstClr>
            </a:solidFill>
            <a:prstDash val="solid"/>
            <a:miter lim="800000"/>
          </a:ln>
          <a:effectLst/>
        </p:spPr>
        <p:txBody>
          <a:bodyPr rot="0" spcFirstLastPara="0" vertOverflow="overflow" horzOverflow="overflow" vert="horz" wrap="square" lIns="0" tIns="58293" rIns="75565" bIns="0" numCol="1" spcCol="1270" rtlCol="0" fromWordArt="0" anchor="ctr" anchorCtr="0" forceAA="0" compatLnSpc="1">
            <a:prstTxWarp prst="textNoShape">
              <a:avLst/>
            </a:prstTxWarp>
            <a:noAutofit/>
          </a:bodyPr>
          <a:lstStyle/>
          <a:p>
            <a:pPr marL="180975" indent="-180975" algn="ctr"/>
            <a:r>
              <a:rPr lang="it-IT" sz="1600" dirty="0">
                <a:solidFill>
                  <a:schemeClr val="bg1"/>
                </a:solidFill>
              </a:rPr>
              <a:t>Trattamento</a:t>
            </a:r>
          </a:p>
        </p:txBody>
      </p:sp>
      <p:sp>
        <p:nvSpPr>
          <p:cNvPr id="17" name="Rettangolo con angoli arrotondati 16">
            <a:extLst>
              <a:ext uri="{FF2B5EF4-FFF2-40B4-BE49-F238E27FC236}">
                <a16:creationId xmlns:a16="http://schemas.microsoft.com/office/drawing/2014/main" xmlns="" id="{D9D817D8-0670-4450-B3D2-89838F51EABC}"/>
              </a:ext>
            </a:extLst>
          </p:cNvPr>
          <p:cNvSpPr/>
          <p:nvPr/>
        </p:nvSpPr>
        <p:spPr>
          <a:xfrm>
            <a:off x="374572" y="4555487"/>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a:solidFill>
                  <a:schemeClr val="bg1"/>
                </a:solidFill>
                <a:hlinkClick r:id="rId5" action="ppaction://hlinksldjump">
                  <a:extLst>
                    <a:ext uri="{A12FA001-AC4F-418D-AE19-62706E023703}">
                      <ahyp:hlinkClr xmlns:ahyp="http://schemas.microsoft.com/office/drawing/2018/hyperlinkcolor" xmlns="" val="tx"/>
                    </a:ext>
                  </a:extLst>
                </a:hlinkClick>
              </a:rPr>
              <a:t>Recovery</a:t>
            </a:r>
            <a:endParaRPr lang="it-IT" sz="1600" dirty="0">
              <a:solidFill>
                <a:schemeClr val="bg1"/>
              </a:solidFill>
            </a:endParaRPr>
          </a:p>
        </p:txBody>
      </p:sp>
    </p:spTree>
    <p:extLst>
      <p:ext uri="{BB962C8B-B14F-4D97-AF65-F5344CB8AC3E}">
        <p14:creationId xmlns:p14="http://schemas.microsoft.com/office/powerpoint/2010/main" val="27703269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ccia in giù 5">
            <a:extLst>
              <a:ext uri="{FF2B5EF4-FFF2-40B4-BE49-F238E27FC236}">
                <a16:creationId xmlns:a16="http://schemas.microsoft.com/office/drawing/2014/main" xmlns="" id="{51EF3E1A-FE78-476A-8990-4CD6F235C07C}"/>
              </a:ext>
            </a:extLst>
          </p:cNvPr>
          <p:cNvSpPr/>
          <p:nvPr/>
        </p:nvSpPr>
        <p:spPr>
          <a:xfrm>
            <a:off x="826265" y="176270"/>
            <a:ext cx="705080" cy="6202496"/>
          </a:xfrm>
          <a:prstGeom prst="downArrow">
            <a:avLst/>
          </a:prstGeom>
          <a:ln>
            <a:noFill/>
          </a:ln>
        </p:spPr>
        <p:style>
          <a:lnRef idx="0">
            <a:scrgbClr r="0" g="0" b="0"/>
          </a:lnRef>
          <a:fillRef idx="1003">
            <a:schemeClr val="lt2"/>
          </a:fillRef>
          <a:effectRef idx="0">
            <a:scrgbClr r="0" g="0" b="0"/>
          </a:effectRef>
          <a:fontRef idx="minor">
            <a:schemeClr val="lt1"/>
          </a:fontRef>
        </p:style>
        <p:txBody>
          <a:bodyPr rtlCol="0" anchor="ctr"/>
          <a:lstStyle/>
          <a:p>
            <a:pPr algn="ctr"/>
            <a:endParaRPr lang="it-IT"/>
          </a:p>
        </p:txBody>
      </p:sp>
      <p:sp>
        <p:nvSpPr>
          <p:cNvPr id="7" name="CasellaDiTesto 6">
            <a:extLst>
              <a:ext uri="{FF2B5EF4-FFF2-40B4-BE49-F238E27FC236}">
                <a16:creationId xmlns:a16="http://schemas.microsoft.com/office/drawing/2014/main" xmlns="" id="{C0F7DBDA-C090-4852-A889-F022E113FDE7}"/>
              </a:ext>
            </a:extLst>
          </p:cNvPr>
          <p:cNvSpPr txBox="1"/>
          <p:nvPr/>
        </p:nvSpPr>
        <p:spPr>
          <a:xfrm>
            <a:off x="0" y="-3417"/>
            <a:ext cx="9144000" cy="276999"/>
          </a:xfrm>
          <a:prstGeom prst="rect">
            <a:avLst/>
          </a:prstGeom>
          <a:solidFill>
            <a:srgbClr val="FFC000"/>
          </a:solidFill>
          <a:ln>
            <a:noFill/>
          </a:ln>
        </p:spPr>
        <p:style>
          <a:lnRef idx="0">
            <a:scrgbClr r="0" g="0" b="0"/>
          </a:lnRef>
          <a:fillRef idx="1003">
            <a:schemeClr val="lt2"/>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it-IT" dirty="0">
                <a:solidFill>
                  <a:srgbClr val="002060"/>
                </a:solidFill>
              </a:rPr>
              <a:t>PDTA Esordio psicotico e comorbidità </a:t>
            </a:r>
          </a:p>
        </p:txBody>
      </p:sp>
      <p:sp>
        <p:nvSpPr>
          <p:cNvPr id="12" name="Rettangolo 11">
            <a:extLst>
              <a:ext uri="{FF2B5EF4-FFF2-40B4-BE49-F238E27FC236}">
                <a16:creationId xmlns:a16="http://schemas.microsoft.com/office/drawing/2014/main" xmlns="" id="{102AD5F3-D87D-4DC1-857D-0FC146EA6ACC}"/>
              </a:ext>
            </a:extLst>
          </p:cNvPr>
          <p:cNvSpPr/>
          <p:nvPr/>
        </p:nvSpPr>
        <p:spPr>
          <a:xfrm>
            <a:off x="2194560" y="305481"/>
            <a:ext cx="6766560" cy="6482039"/>
          </a:xfrm>
          <a:prstGeom prst="rect">
            <a:avLst/>
          </a:prstGeom>
          <a:solidFill>
            <a:schemeClr val="bg1">
              <a:lumMod val="95000"/>
            </a:schemeClr>
          </a:solidFill>
          <a:ln>
            <a:solidFill>
              <a:schemeClr val="accent6">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it-IT" sz="1400" b="1" dirty="0">
                <a:solidFill>
                  <a:srgbClr val="002060"/>
                </a:solidFill>
                <a:cs typeface="Arial" panose="020B0604020202020204" pitchFamily="34" charset="0"/>
              </a:rPr>
              <a:t>	</a:t>
            </a:r>
          </a:p>
          <a:p>
            <a:pPr algn="ctr"/>
            <a:r>
              <a:rPr lang="it-IT" sz="1400" b="1" dirty="0">
                <a:solidFill>
                  <a:srgbClr val="002060"/>
                </a:solidFill>
                <a:cs typeface="Arial" panose="020B0604020202020204" pitchFamily="34" charset="0"/>
              </a:rPr>
              <a:t>	Trattamenti psicologico-clinici e psicoterapeutici</a:t>
            </a:r>
          </a:p>
          <a:p>
            <a:r>
              <a:rPr lang="it-IT" sz="1300" dirty="0">
                <a:solidFill>
                  <a:srgbClr val="002060"/>
                </a:solidFill>
                <a:ea typeface="Tahoma" panose="020B0604030504040204" pitchFamily="34" charset="0"/>
                <a:cs typeface="Tahoma" panose="020B0604030504040204" pitchFamily="34" charset="0"/>
              </a:rPr>
              <a:t>Non esiste un trattamento psicoterapeutico specifico per la comorbidità, pertanto la raccomandazione è quella di utilizzare i trattamenti </a:t>
            </a:r>
            <a:r>
              <a:rPr lang="it-IT" sz="1300" dirty="0" err="1">
                <a:solidFill>
                  <a:srgbClr val="002060"/>
                </a:solidFill>
                <a:ea typeface="Tahoma" panose="020B0604030504040204" pitchFamily="34" charset="0"/>
                <a:cs typeface="Tahoma" panose="020B0604030504040204" pitchFamily="34" charset="0"/>
              </a:rPr>
              <a:t>evidence-based</a:t>
            </a:r>
            <a:r>
              <a:rPr lang="it-IT" sz="1300" dirty="0">
                <a:solidFill>
                  <a:srgbClr val="002060"/>
                </a:solidFill>
                <a:ea typeface="Tahoma" panose="020B0604030504040204" pitchFamily="34" charset="0"/>
                <a:cs typeface="Tahoma" panose="020B0604030504040204" pitchFamily="34" charset="0"/>
              </a:rPr>
              <a:t> specifici per ogni disturbo, con eventuali adattamenti ed integrazioni rapportati al contesto.</a:t>
            </a:r>
          </a:p>
          <a:p>
            <a:r>
              <a:rPr lang="it-IT" sz="1300" dirty="0">
                <a:solidFill>
                  <a:srgbClr val="002060"/>
                </a:solidFill>
                <a:ea typeface="Tahoma" panose="020B0604030504040204" pitchFamily="34" charset="0"/>
                <a:cs typeface="Tahoma" panose="020B0604030504040204" pitchFamily="34" charset="0"/>
              </a:rPr>
              <a:t>Il coinvolgimento del paziente nel processo di cura non può prescindere da una particolare attenzione ai fattori che facilitano un positivo rapporto terapeutico: atteggiamento non giudicante, rispetto, fiducia nelle capacità e possibilità di recupero, collaborazione e condivisione degli obiettivi di trattamento. Tali atteggiamenti e valori sono fondamentali per ogni membro dell’equipe multi professionale.</a:t>
            </a:r>
          </a:p>
          <a:p>
            <a:r>
              <a:rPr lang="it-IT" sz="1300" dirty="0">
                <a:solidFill>
                  <a:srgbClr val="002060"/>
                </a:solidFill>
                <a:ea typeface="Tahoma" panose="020B0604030504040204" pitchFamily="34" charset="0"/>
                <a:cs typeface="Tahoma" panose="020B0604030504040204" pitchFamily="34" charset="0"/>
              </a:rPr>
              <a:t>In una prima fase l’obiettivo sarà stabilire una relazione di fiducia con il paziente.</a:t>
            </a:r>
          </a:p>
          <a:p>
            <a:r>
              <a:rPr lang="it-IT" sz="1300" dirty="0">
                <a:solidFill>
                  <a:srgbClr val="002060"/>
                </a:solidFill>
                <a:ea typeface="Tahoma" panose="020B0604030504040204" pitchFamily="34" charset="0"/>
                <a:cs typeface="Tahoma" panose="020B0604030504040204" pitchFamily="34" charset="0"/>
              </a:rPr>
              <a:t>Il </a:t>
            </a:r>
            <a:r>
              <a:rPr lang="it-IT" sz="1300" b="1" dirty="0">
                <a:solidFill>
                  <a:srgbClr val="002060"/>
                </a:solidFill>
                <a:ea typeface="Tahoma" panose="020B0604030504040204" pitchFamily="34" charset="0"/>
                <a:cs typeface="Tahoma" panose="020B0604030504040204" pitchFamily="34" charset="0"/>
              </a:rPr>
              <a:t>Colloquio Motivazionale (MI - </a:t>
            </a:r>
            <a:r>
              <a:rPr lang="it-IT" sz="1300" b="1" i="1" dirty="0" err="1">
                <a:solidFill>
                  <a:srgbClr val="002060"/>
                </a:solidFill>
                <a:ea typeface="Tahoma" panose="020B0604030504040204" pitchFamily="34" charset="0"/>
                <a:cs typeface="Tahoma" panose="020B0604030504040204" pitchFamily="34" charset="0"/>
              </a:rPr>
              <a:t>Motivational</a:t>
            </a:r>
            <a:r>
              <a:rPr lang="it-IT" sz="1300" b="1" i="1" dirty="0">
                <a:solidFill>
                  <a:srgbClr val="002060"/>
                </a:solidFill>
                <a:ea typeface="Tahoma" panose="020B0604030504040204" pitchFamily="34" charset="0"/>
                <a:cs typeface="Tahoma" panose="020B0604030504040204" pitchFamily="34" charset="0"/>
              </a:rPr>
              <a:t> </a:t>
            </a:r>
            <a:r>
              <a:rPr lang="it-IT" sz="1300" b="1" i="1" dirty="0" err="1">
                <a:solidFill>
                  <a:srgbClr val="002060"/>
                </a:solidFill>
                <a:ea typeface="Tahoma" panose="020B0604030504040204" pitchFamily="34" charset="0"/>
                <a:cs typeface="Tahoma" panose="020B0604030504040204" pitchFamily="34" charset="0"/>
              </a:rPr>
              <a:t>Interviewing</a:t>
            </a:r>
            <a:r>
              <a:rPr lang="it-IT" sz="1300" b="1" dirty="0">
                <a:solidFill>
                  <a:srgbClr val="002060"/>
                </a:solidFill>
                <a:ea typeface="Tahoma" panose="020B0604030504040204" pitchFamily="34" charset="0"/>
                <a:cs typeface="Tahoma" panose="020B0604030504040204" pitchFamily="34" charset="0"/>
              </a:rPr>
              <a:t>)</a:t>
            </a:r>
            <a:r>
              <a:rPr lang="it-IT" sz="1300" dirty="0">
                <a:solidFill>
                  <a:srgbClr val="002060"/>
                </a:solidFill>
                <a:ea typeface="Tahoma" panose="020B0604030504040204" pitchFamily="34" charset="0"/>
                <a:cs typeface="Tahoma" panose="020B0604030504040204" pitchFamily="34" charset="0"/>
              </a:rPr>
              <a:t> di Miller e </a:t>
            </a:r>
            <a:r>
              <a:rPr lang="it-IT" sz="1300" dirty="0" err="1">
                <a:solidFill>
                  <a:srgbClr val="002060"/>
                </a:solidFill>
                <a:ea typeface="Tahoma" panose="020B0604030504040204" pitchFamily="34" charset="0"/>
                <a:cs typeface="Tahoma" panose="020B0604030504040204" pitchFamily="34" charset="0"/>
              </a:rPr>
              <a:t>Rollnick</a:t>
            </a:r>
            <a:r>
              <a:rPr lang="it-IT" sz="1300" dirty="0">
                <a:solidFill>
                  <a:srgbClr val="002060"/>
                </a:solidFill>
                <a:ea typeface="Tahoma" panose="020B0604030504040204" pitchFamily="34" charset="0"/>
                <a:cs typeface="Tahoma" panose="020B0604030504040204" pitchFamily="34" charset="0"/>
              </a:rPr>
              <a:t> e la </a:t>
            </a:r>
            <a:r>
              <a:rPr lang="it-IT" sz="1300" b="1" dirty="0">
                <a:solidFill>
                  <a:srgbClr val="002060"/>
                </a:solidFill>
                <a:ea typeface="Tahoma" panose="020B0604030504040204" pitchFamily="34" charset="0"/>
                <a:cs typeface="Tahoma" panose="020B0604030504040204" pitchFamily="34" charset="0"/>
              </a:rPr>
              <a:t>Prevenzione delle Ricadute</a:t>
            </a:r>
            <a:r>
              <a:rPr lang="it-IT" sz="1300" dirty="0">
                <a:solidFill>
                  <a:srgbClr val="002060"/>
                </a:solidFill>
                <a:ea typeface="Tahoma" panose="020B0604030504040204" pitchFamily="34" charset="0"/>
                <a:cs typeface="Tahoma" panose="020B0604030504040204" pitchFamily="34" charset="0"/>
              </a:rPr>
              <a:t> (</a:t>
            </a:r>
            <a:r>
              <a:rPr lang="it-IT" sz="1300" b="1" dirty="0">
                <a:solidFill>
                  <a:srgbClr val="002060"/>
                </a:solidFill>
                <a:ea typeface="Tahoma" panose="020B0604030504040204" pitchFamily="34" charset="0"/>
                <a:cs typeface="Tahoma" panose="020B0604030504040204" pitchFamily="34" charset="0"/>
              </a:rPr>
              <a:t>RP - </a:t>
            </a:r>
            <a:r>
              <a:rPr lang="it-IT" sz="1300" b="1" i="1" dirty="0">
                <a:solidFill>
                  <a:srgbClr val="002060"/>
                </a:solidFill>
                <a:ea typeface="Tahoma" panose="020B0604030504040204" pitchFamily="34" charset="0"/>
                <a:cs typeface="Tahoma" panose="020B0604030504040204" pitchFamily="34" charset="0"/>
              </a:rPr>
              <a:t>Relapse </a:t>
            </a:r>
            <a:r>
              <a:rPr lang="it-IT" sz="1300" b="1" i="1" dirty="0" err="1">
                <a:solidFill>
                  <a:srgbClr val="002060"/>
                </a:solidFill>
                <a:ea typeface="Tahoma" panose="020B0604030504040204" pitchFamily="34" charset="0"/>
                <a:cs typeface="Tahoma" panose="020B0604030504040204" pitchFamily="34" charset="0"/>
              </a:rPr>
              <a:t>Prevention</a:t>
            </a:r>
            <a:r>
              <a:rPr lang="it-IT" sz="1300" dirty="0">
                <a:solidFill>
                  <a:srgbClr val="002060"/>
                </a:solidFill>
                <a:ea typeface="Tahoma" panose="020B0604030504040204" pitchFamily="34" charset="0"/>
                <a:cs typeface="Tahoma" panose="020B0604030504040204" pitchFamily="34" charset="0"/>
              </a:rPr>
              <a:t>) </a:t>
            </a:r>
          </a:p>
          <a:p>
            <a:r>
              <a:rPr lang="it-IT" sz="1300" dirty="0">
                <a:solidFill>
                  <a:srgbClr val="002060"/>
                </a:solidFill>
                <a:ea typeface="Tahoma" panose="020B0604030504040204" pitchFamily="34" charset="0"/>
                <a:cs typeface="Tahoma" panose="020B0604030504040204" pitchFamily="34" charset="0"/>
              </a:rPr>
              <a:t>Entrambi gli approcci (MI e RP), ma anche altri, trovano una cornice di applicazione nel </a:t>
            </a:r>
            <a:r>
              <a:rPr lang="it-IT" sz="1300" b="1" dirty="0">
                <a:solidFill>
                  <a:srgbClr val="002060"/>
                </a:solidFill>
                <a:ea typeface="Tahoma" panose="020B0604030504040204" pitchFamily="34" charset="0"/>
                <a:cs typeface="Tahoma" panose="020B0604030504040204" pitchFamily="34" charset="0"/>
              </a:rPr>
              <a:t>Modello </a:t>
            </a:r>
            <a:r>
              <a:rPr lang="it-IT" sz="1300" b="1" dirty="0" err="1">
                <a:solidFill>
                  <a:srgbClr val="002060"/>
                </a:solidFill>
                <a:ea typeface="Tahoma" panose="020B0604030504040204" pitchFamily="34" charset="0"/>
                <a:cs typeface="Tahoma" panose="020B0604030504040204" pitchFamily="34" charset="0"/>
              </a:rPr>
              <a:t>Transteorico</a:t>
            </a:r>
            <a:r>
              <a:rPr lang="it-IT" sz="1300" b="1" dirty="0">
                <a:solidFill>
                  <a:srgbClr val="002060"/>
                </a:solidFill>
                <a:ea typeface="Tahoma" panose="020B0604030504040204" pitchFamily="34" charset="0"/>
                <a:cs typeface="Tahoma" panose="020B0604030504040204" pitchFamily="34" charset="0"/>
              </a:rPr>
              <a:t> del Cambiamento</a:t>
            </a:r>
            <a:r>
              <a:rPr lang="it-IT" sz="1300" dirty="0">
                <a:solidFill>
                  <a:srgbClr val="002060"/>
                </a:solidFill>
                <a:ea typeface="Tahoma" panose="020B0604030504040204" pitchFamily="34" charset="0"/>
                <a:cs typeface="Tahoma" panose="020B0604030504040204" pitchFamily="34" charset="0"/>
              </a:rPr>
              <a:t> di </a:t>
            </a:r>
            <a:r>
              <a:rPr lang="it-IT" sz="1300" dirty="0" err="1">
                <a:solidFill>
                  <a:srgbClr val="002060"/>
                </a:solidFill>
                <a:ea typeface="Tahoma" panose="020B0604030504040204" pitchFamily="34" charset="0"/>
                <a:cs typeface="Tahoma" panose="020B0604030504040204" pitchFamily="34" charset="0"/>
              </a:rPr>
              <a:t>Prochaska</a:t>
            </a:r>
            <a:r>
              <a:rPr lang="it-IT" sz="1300" dirty="0">
                <a:solidFill>
                  <a:srgbClr val="002060"/>
                </a:solidFill>
                <a:ea typeface="Tahoma" panose="020B0604030504040204" pitchFamily="34" charset="0"/>
                <a:cs typeface="Tahoma" panose="020B0604030504040204" pitchFamily="34" charset="0"/>
              </a:rPr>
              <a:t> e Di Clemente.</a:t>
            </a:r>
          </a:p>
          <a:p>
            <a:r>
              <a:rPr lang="it-IT" sz="1300" dirty="0">
                <a:solidFill>
                  <a:srgbClr val="002060"/>
                </a:solidFill>
                <a:ea typeface="Tahoma" panose="020B0604030504040204" pitchFamily="34" charset="0"/>
                <a:cs typeface="Tahoma" panose="020B0604030504040204" pitchFamily="34" charset="0"/>
              </a:rPr>
              <a:t>Esistono alcune applicazioni del </a:t>
            </a:r>
            <a:r>
              <a:rPr lang="it-IT" sz="1300" b="1" dirty="0">
                <a:solidFill>
                  <a:srgbClr val="002060"/>
                </a:solidFill>
                <a:ea typeface="Tahoma" panose="020B0604030504040204" pitchFamily="34" charset="0"/>
                <a:cs typeface="Tahoma" panose="020B0604030504040204" pitchFamily="34" charset="0"/>
              </a:rPr>
              <a:t>MI</a:t>
            </a:r>
            <a:r>
              <a:rPr lang="it-IT" sz="1300" dirty="0">
                <a:solidFill>
                  <a:srgbClr val="002060"/>
                </a:solidFill>
                <a:ea typeface="Tahoma" panose="020B0604030504040204" pitchFamily="34" charset="0"/>
                <a:cs typeface="Tahoma" panose="020B0604030504040204" pitchFamily="34" charset="0"/>
              </a:rPr>
              <a:t> per esigente e contesti specifici: </a:t>
            </a:r>
          </a:p>
          <a:p>
            <a:pPr lvl="0"/>
            <a:r>
              <a:rPr lang="it-IT" sz="1300" b="1" dirty="0">
                <a:solidFill>
                  <a:srgbClr val="002060"/>
                </a:solidFill>
                <a:ea typeface="Tahoma" panose="020B0604030504040204" pitchFamily="34" charset="0"/>
                <a:cs typeface="Tahoma" panose="020B0604030504040204" pitchFamily="34" charset="0"/>
              </a:rPr>
              <a:t>MET</a:t>
            </a:r>
            <a:r>
              <a:rPr lang="it-IT" sz="1300" dirty="0">
                <a:solidFill>
                  <a:srgbClr val="002060"/>
                </a:solidFill>
                <a:ea typeface="Tahoma" panose="020B0604030504040204" pitchFamily="34" charset="0"/>
                <a:cs typeface="Tahoma" panose="020B0604030504040204" pitchFamily="34" charset="0"/>
              </a:rPr>
              <a:t> </a:t>
            </a:r>
            <a:r>
              <a:rPr lang="it-IT" sz="1300" i="1" dirty="0" err="1">
                <a:solidFill>
                  <a:srgbClr val="002060"/>
                </a:solidFill>
                <a:ea typeface="Tahoma" panose="020B0604030504040204" pitchFamily="34" charset="0"/>
                <a:cs typeface="Tahoma" panose="020B0604030504040204" pitchFamily="34" charset="0"/>
              </a:rPr>
              <a:t>Motivational</a:t>
            </a:r>
            <a:r>
              <a:rPr lang="it-IT" sz="1300" i="1" dirty="0">
                <a:solidFill>
                  <a:srgbClr val="002060"/>
                </a:solidFill>
                <a:ea typeface="Tahoma" panose="020B0604030504040204" pitchFamily="34" charset="0"/>
                <a:cs typeface="Tahoma" panose="020B0604030504040204" pitchFamily="34" charset="0"/>
              </a:rPr>
              <a:t> Enhancement </a:t>
            </a:r>
            <a:r>
              <a:rPr lang="it-IT" sz="1300" i="1" dirty="0" err="1">
                <a:solidFill>
                  <a:srgbClr val="002060"/>
                </a:solidFill>
                <a:ea typeface="Tahoma" panose="020B0604030504040204" pitchFamily="34" charset="0"/>
                <a:cs typeface="Tahoma" panose="020B0604030504040204" pitchFamily="34" charset="0"/>
              </a:rPr>
              <a:t>Therapy</a:t>
            </a:r>
            <a:r>
              <a:rPr lang="it-IT" sz="1300" i="1" dirty="0">
                <a:solidFill>
                  <a:srgbClr val="002060"/>
                </a:solidFill>
                <a:ea typeface="Tahoma" panose="020B0604030504040204" pitchFamily="34" charset="0"/>
                <a:cs typeface="Tahoma" panose="020B0604030504040204" pitchFamily="34" charset="0"/>
              </a:rPr>
              <a:t>, </a:t>
            </a:r>
          </a:p>
          <a:p>
            <a:pPr lvl="0"/>
            <a:r>
              <a:rPr lang="it-IT" sz="1300" b="1" dirty="0">
                <a:solidFill>
                  <a:srgbClr val="002060"/>
                </a:solidFill>
                <a:ea typeface="Tahoma" panose="020B0604030504040204" pitchFamily="34" charset="0"/>
                <a:cs typeface="Tahoma" panose="020B0604030504040204" pitchFamily="34" charset="0"/>
              </a:rPr>
              <a:t>FRAME</a:t>
            </a:r>
            <a:r>
              <a:rPr lang="it-IT" sz="1300" dirty="0">
                <a:solidFill>
                  <a:srgbClr val="002060"/>
                </a:solidFill>
                <a:ea typeface="Tahoma" panose="020B0604030504040204" pitchFamily="34" charset="0"/>
                <a:cs typeface="Tahoma" panose="020B0604030504040204" pitchFamily="34" charset="0"/>
              </a:rPr>
              <a:t>, </a:t>
            </a:r>
            <a:r>
              <a:rPr lang="it-IT" sz="1300" i="1" dirty="0">
                <a:solidFill>
                  <a:srgbClr val="002060"/>
                </a:solidFill>
                <a:ea typeface="Tahoma" panose="020B0604030504040204" pitchFamily="34" charset="0"/>
                <a:cs typeface="Tahoma" panose="020B0604030504040204" pitchFamily="34" charset="0"/>
              </a:rPr>
              <a:t>feedback, </a:t>
            </a:r>
            <a:r>
              <a:rPr lang="it-IT" sz="1300" i="1" dirty="0" err="1">
                <a:solidFill>
                  <a:srgbClr val="002060"/>
                </a:solidFill>
                <a:ea typeface="Tahoma" panose="020B0604030504040204" pitchFamily="34" charset="0"/>
                <a:cs typeface="Tahoma" panose="020B0604030504040204" pitchFamily="34" charset="0"/>
              </a:rPr>
              <a:t>responsibility</a:t>
            </a:r>
            <a:r>
              <a:rPr lang="it-IT" sz="1300" i="1" dirty="0">
                <a:solidFill>
                  <a:srgbClr val="002060"/>
                </a:solidFill>
                <a:ea typeface="Tahoma" panose="020B0604030504040204" pitchFamily="34" charset="0"/>
                <a:cs typeface="Tahoma" panose="020B0604030504040204" pitchFamily="34" charset="0"/>
              </a:rPr>
              <a:t>, </a:t>
            </a:r>
            <a:r>
              <a:rPr lang="it-IT" sz="1300" i="1" dirty="0" err="1">
                <a:solidFill>
                  <a:srgbClr val="002060"/>
                </a:solidFill>
                <a:ea typeface="Tahoma" panose="020B0604030504040204" pitchFamily="34" charset="0"/>
                <a:cs typeface="Tahoma" panose="020B0604030504040204" pitchFamily="34" charset="0"/>
              </a:rPr>
              <a:t>advice</a:t>
            </a:r>
            <a:r>
              <a:rPr lang="it-IT" sz="1300" i="1" dirty="0">
                <a:solidFill>
                  <a:srgbClr val="002060"/>
                </a:solidFill>
                <a:ea typeface="Tahoma" panose="020B0604030504040204" pitchFamily="34" charset="0"/>
                <a:cs typeface="Tahoma" panose="020B0604030504040204" pitchFamily="34" charset="0"/>
              </a:rPr>
              <a:t>, menu of options, </a:t>
            </a:r>
            <a:r>
              <a:rPr lang="it-IT" sz="1300" i="1" dirty="0" err="1">
                <a:solidFill>
                  <a:srgbClr val="002060"/>
                </a:solidFill>
                <a:ea typeface="Tahoma" panose="020B0604030504040204" pitchFamily="34" charset="0"/>
                <a:cs typeface="Tahoma" panose="020B0604030504040204" pitchFamily="34" charset="0"/>
              </a:rPr>
              <a:t>empathy</a:t>
            </a:r>
            <a:r>
              <a:rPr lang="it-IT" sz="1300" i="1" dirty="0">
                <a:solidFill>
                  <a:srgbClr val="002060"/>
                </a:solidFill>
                <a:ea typeface="Tahoma" panose="020B0604030504040204" pitchFamily="34" charset="0"/>
                <a:cs typeface="Tahoma" panose="020B0604030504040204" pitchFamily="34" charset="0"/>
              </a:rPr>
              <a:t>, and self-</a:t>
            </a:r>
            <a:r>
              <a:rPr lang="it-IT" sz="1300" i="1" dirty="0" err="1">
                <a:solidFill>
                  <a:srgbClr val="002060"/>
                </a:solidFill>
                <a:ea typeface="Tahoma" panose="020B0604030504040204" pitchFamily="34" charset="0"/>
                <a:cs typeface="Tahoma" panose="020B0604030504040204" pitchFamily="34" charset="0"/>
              </a:rPr>
              <a:t>efficacy</a:t>
            </a:r>
            <a:r>
              <a:rPr lang="it-IT" sz="1300" dirty="0">
                <a:solidFill>
                  <a:srgbClr val="002060"/>
                </a:solidFill>
                <a:ea typeface="Tahoma" panose="020B0604030504040204" pitchFamily="34" charset="0"/>
                <a:cs typeface="Tahoma" panose="020B0604030504040204" pitchFamily="34" charset="0"/>
              </a:rPr>
              <a:t>, Corrisponde sostanzialmente a quello che in Italia è stato sviluppato come il counseling motivazionale breve nella promozione di stili di vita favorevoli alla salute, lo strumento ed i setting opportunistici»” È altrettanto importante fornire interventi di counseling o psicoeducativi ai pazienti ed ai </a:t>
            </a:r>
            <a:r>
              <a:rPr lang="it-IT" sz="1300" dirty="0" err="1">
                <a:solidFill>
                  <a:srgbClr val="002060"/>
                </a:solidFill>
                <a:ea typeface="Tahoma" panose="020B0604030504040204" pitchFamily="34" charset="0"/>
                <a:cs typeface="Tahoma" panose="020B0604030504040204" pitchFamily="34" charset="0"/>
              </a:rPr>
              <a:t>caregiver</a:t>
            </a:r>
            <a:r>
              <a:rPr lang="it-IT" sz="1300" dirty="0">
                <a:solidFill>
                  <a:srgbClr val="002060"/>
                </a:solidFill>
                <a:ea typeface="Tahoma" panose="020B0604030504040204" pitchFamily="34" charset="0"/>
                <a:cs typeface="Tahoma" panose="020B0604030504040204" pitchFamily="34" charset="0"/>
              </a:rPr>
              <a:t>, in formato individuale o di gruppo, centrati sia sui DCS che sulla Psicosi. </a:t>
            </a:r>
          </a:p>
          <a:p>
            <a:r>
              <a:rPr lang="it-IT" sz="1300" dirty="0">
                <a:solidFill>
                  <a:srgbClr val="002060"/>
                </a:solidFill>
                <a:ea typeface="Tahoma" panose="020B0604030504040204" pitchFamily="34" charset="0"/>
                <a:cs typeface="Tahoma" panose="020B0604030504040204" pitchFamily="34" charset="0"/>
              </a:rPr>
              <a:t>Quando vi sia una effettiva disponibilità del paziente ad intraprendere percorsi strutturati, verranno proposti interventi psicoterapeutici più mirati e specifici.</a:t>
            </a:r>
          </a:p>
          <a:p>
            <a:r>
              <a:rPr lang="it-IT" sz="1300" dirty="0">
                <a:solidFill>
                  <a:srgbClr val="002060"/>
                </a:solidFill>
                <a:ea typeface="Tahoma" panose="020B0604030504040204" pitchFamily="34" charset="0"/>
                <a:cs typeface="Tahoma" panose="020B0604030504040204" pitchFamily="34" charset="0"/>
              </a:rPr>
              <a:t>La terapia cognitivo comportamentale (CBT),</a:t>
            </a:r>
            <a:r>
              <a:rPr lang="it-IT" sz="1300" b="1" dirty="0">
                <a:solidFill>
                  <a:srgbClr val="002060"/>
                </a:solidFill>
                <a:ea typeface="Tahoma" panose="020B0604030504040204" pitchFamily="34" charset="0"/>
                <a:cs typeface="Tahoma" panose="020B0604030504040204" pitchFamily="34" charset="0"/>
              </a:rPr>
              <a:t> </a:t>
            </a:r>
            <a:r>
              <a:rPr lang="it-IT" sz="1300" dirty="0">
                <a:solidFill>
                  <a:srgbClr val="002060"/>
                </a:solidFill>
                <a:ea typeface="Tahoma" panose="020B0604030504040204" pitchFamily="34" charset="0"/>
                <a:cs typeface="Tahoma" panose="020B0604030504040204" pitchFamily="34" charset="0"/>
              </a:rPr>
              <a:t>che ha a suo favore una maggiore quantità di “</a:t>
            </a:r>
            <a:r>
              <a:rPr lang="it-IT" sz="1300" dirty="0" err="1">
                <a:solidFill>
                  <a:srgbClr val="002060"/>
                </a:solidFill>
                <a:ea typeface="Tahoma" panose="020B0604030504040204" pitchFamily="34" charset="0"/>
                <a:cs typeface="Tahoma" panose="020B0604030504040204" pitchFamily="34" charset="0"/>
              </a:rPr>
              <a:t>evidences</a:t>
            </a:r>
            <a:r>
              <a:rPr lang="it-IT" sz="1300" dirty="0">
                <a:solidFill>
                  <a:srgbClr val="002060"/>
                </a:solidFill>
                <a:ea typeface="Tahoma" panose="020B0604030504040204" pitchFamily="34" charset="0"/>
                <a:cs typeface="Tahoma" panose="020B0604030504040204" pitchFamily="34" charset="0"/>
              </a:rPr>
              <a:t>”. Interventi volti al miglioramento delle abilità sociali e all’acquisizione di strategie di </a:t>
            </a:r>
            <a:r>
              <a:rPr lang="it-IT" sz="1300" dirty="0" err="1">
                <a:solidFill>
                  <a:srgbClr val="002060"/>
                </a:solidFill>
                <a:ea typeface="Tahoma" panose="020B0604030504040204" pitchFamily="34" charset="0"/>
                <a:cs typeface="Tahoma" panose="020B0604030504040204" pitchFamily="34" charset="0"/>
              </a:rPr>
              <a:t>problem</a:t>
            </a:r>
            <a:r>
              <a:rPr lang="it-IT" sz="1300" dirty="0">
                <a:solidFill>
                  <a:srgbClr val="002060"/>
                </a:solidFill>
                <a:ea typeface="Tahoma" panose="020B0604030504040204" pitchFamily="34" charset="0"/>
                <a:cs typeface="Tahoma" panose="020B0604030504040204" pitchFamily="34" charset="0"/>
              </a:rPr>
              <a:t> </a:t>
            </a:r>
            <a:r>
              <a:rPr lang="it-IT" sz="1300" dirty="0" err="1">
                <a:solidFill>
                  <a:srgbClr val="002060"/>
                </a:solidFill>
                <a:ea typeface="Tahoma" panose="020B0604030504040204" pitchFamily="34" charset="0"/>
                <a:cs typeface="Tahoma" panose="020B0604030504040204" pitchFamily="34" charset="0"/>
              </a:rPr>
              <a:t>solving</a:t>
            </a:r>
            <a:r>
              <a:rPr lang="it-IT" sz="1300" dirty="0">
                <a:solidFill>
                  <a:srgbClr val="002060"/>
                </a:solidFill>
                <a:ea typeface="Tahoma" panose="020B0604030504040204" pitchFamily="34" charset="0"/>
                <a:cs typeface="Tahoma" panose="020B0604030504040204" pitchFamily="34" charset="0"/>
              </a:rPr>
              <a:t> risultano importanti per la gestione di sintomi psicotici persistenti, di sintomi negativi, del </a:t>
            </a:r>
            <a:r>
              <a:rPr lang="it-IT" sz="1300" dirty="0" err="1">
                <a:solidFill>
                  <a:srgbClr val="002060"/>
                </a:solidFill>
                <a:ea typeface="Tahoma" panose="020B0604030504040204" pitchFamily="34" charset="0"/>
                <a:cs typeface="Tahoma" panose="020B0604030504040204" pitchFamily="34" charset="0"/>
              </a:rPr>
              <a:t>craving</a:t>
            </a:r>
            <a:r>
              <a:rPr lang="it-IT" sz="1300" dirty="0">
                <a:solidFill>
                  <a:srgbClr val="002060"/>
                </a:solidFill>
                <a:ea typeface="Tahoma" panose="020B0604030504040204" pitchFamily="34" charset="0"/>
                <a:cs typeface="Tahoma" panose="020B0604030504040204" pitchFamily="34" charset="0"/>
              </a:rPr>
              <a:t> per le sostanze, delle pressioni sociali che spingono a farne uso e così via.   </a:t>
            </a:r>
          </a:p>
          <a:p>
            <a:r>
              <a:rPr lang="it-IT" sz="1300" dirty="0">
                <a:solidFill>
                  <a:srgbClr val="002060"/>
                </a:solidFill>
                <a:ea typeface="Tahoma" panose="020B0604030504040204" pitchFamily="34" charset="0"/>
                <a:cs typeface="Tahoma" panose="020B0604030504040204" pitchFamily="34" charset="0"/>
              </a:rPr>
              <a:t>Interventi di psicoterapia individuale e familiare, così come la terapia di gruppo, possono trovare indicazione in casi specifici con l’obiettivo di migliorare il funzionamento psichico, le capacità riflessive, le relazioni interpersonali, e lo</a:t>
            </a:r>
            <a:r>
              <a:rPr lang="it-IT" sz="1300" b="1" u="sng" dirty="0">
                <a:solidFill>
                  <a:srgbClr val="002060"/>
                </a:solidFill>
                <a:ea typeface="Tahoma" panose="020B0604030504040204" pitchFamily="34" charset="0"/>
                <a:cs typeface="Tahoma" panose="020B0604030504040204" pitchFamily="34" charset="0"/>
              </a:rPr>
              <a:t> </a:t>
            </a:r>
            <a:r>
              <a:rPr lang="it-IT" sz="1300" u="sng" dirty="0">
                <a:solidFill>
                  <a:srgbClr val="002060"/>
                </a:solidFill>
                <a:ea typeface="Tahoma" panose="020B0604030504040204" pitchFamily="34" charset="0"/>
                <a:cs typeface="Tahoma" panose="020B0604030504040204" pitchFamily="34" charset="0"/>
              </a:rPr>
              <a:t>Skill training</a:t>
            </a:r>
            <a:r>
              <a:rPr lang="it-IT" sz="1300" dirty="0">
                <a:solidFill>
                  <a:srgbClr val="002060"/>
                </a:solidFill>
                <a:ea typeface="Tahoma" panose="020B0604030504040204" pitchFamily="34" charset="0"/>
                <a:cs typeface="Tahoma" panose="020B0604030504040204" pitchFamily="34" charset="0"/>
              </a:rPr>
              <a:t>, un approccio terapeutico che aiuta le persone a sviluppare le competenze necessarie per affrontare le problematiche più “invalidanti”  </a:t>
            </a:r>
          </a:p>
        </p:txBody>
      </p:sp>
      <p:sp>
        <p:nvSpPr>
          <p:cNvPr id="11" name="Memoria ad accesso sequenziale 10">
            <a:extLst>
              <a:ext uri="{FF2B5EF4-FFF2-40B4-BE49-F238E27FC236}">
                <a16:creationId xmlns:a16="http://schemas.microsoft.com/office/drawing/2014/main" xmlns="" id="{A7B060D7-8E94-4426-B6FB-26BE7E364996}"/>
              </a:ext>
            </a:extLst>
          </p:cNvPr>
          <p:cNvSpPr/>
          <p:nvPr/>
        </p:nvSpPr>
        <p:spPr>
          <a:xfrm flipH="1">
            <a:off x="2268801" y="386840"/>
            <a:ext cx="388467" cy="356969"/>
          </a:xfrm>
          <a:prstGeom prst="flowChartMagneticTap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8</a:t>
            </a:r>
          </a:p>
        </p:txBody>
      </p:sp>
      <p:sp>
        <p:nvSpPr>
          <p:cNvPr id="13" name="CasellaDiTesto 10">
            <a:extLst>
              <a:ext uri="{FF2B5EF4-FFF2-40B4-BE49-F238E27FC236}">
                <a16:creationId xmlns:a16="http://schemas.microsoft.com/office/drawing/2014/main" xmlns="" id="{3700D7E8-9E3A-476D-879B-4FB94E6702E2}"/>
              </a:ext>
            </a:extLst>
          </p:cNvPr>
          <p:cNvSpPr txBox="1">
            <a:spLocks noChangeArrowheads="1"/>
          </p:cNvSpPr>
          <p:nvPr/>
        </p:nvSpPr>
        <p:spPr bwMode="auto">
          <a:xfrm>
            <a:off x="110335" y="6494011"/>
            <a:ext cx="2084225" cy="26161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it-IT" altLang="it-IT" sz="1100" i="1" dirty="0">
                <a:solidFill>
                  <a:schemeClr val="bg1"/>
                </a:solidFill>
                <a:latin typeface="Verdana" panose="020B0604030504040204" pitchFamily="34" charset="0"/>
                <a:hlinkClick r:id="rId2" action="ppaction://hlinksldjump"/>
              </a:rPr>
              <a:t>Torna alla mappa generale</a:t>
            </a:r>
            <a:endParaRPr lang="it-IT" altLang="it-IT" sz="1100" i="1" dirty="0">
              <a:solidFill>
                <a:schemeClr val="bg1"/>
              </a:solidFill>
              <a:latin typeface="Verdana" panose="020B0604030504040204" pitchFamily="34" charset="0"/>
            </a:endParaRPr>
          </a:p>
        </p:txBody>
      </p:sp>
      <p:sp>
        <p:nvSpPr>
          <p:cNvPr id="14" name="Rettangolo con angoli arrotondati 13">
            <a:extLst>
              <a:ext uri="{FF2B5EF4-FFF2-40B4-BE49-F238E27FC236}">
                <a16:creationId xmlns:a16="http://schemas.microsoft.com/office/drawing/2014/main" xmlns="" id="{E93F4998-2166-4F0E-8415-10CAC48873EF}"/>
              </a:ext>
            </a:extLst>
          </p:cNvPr>
          <p:cNvSpPr/>
          <p:nvPr/>
        </p:nvSpPr>
        <p:spPr>
          <a:xfrm>
            <a:off x="374574" y="694063"/>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600" dirty="0">
                <a:solidFill>
                  <a:schemeClr val="bg1"/>
                </a:solidFill>
                <a:hlinkClick r:id="rId3" action="ppaction://hlinksldjump">
                  <a:extLst>
                    <a:ext uri="{A12FA001-AC4F-418D-AE19-62706E023703}">
                      <ahyp:hlinkClr xmlns:ahyp="http://schemas.microsoft.com/office/drawing/2018/hyperlinkcolor" xmlns="" val="tx"/>
                    </a:ext>
                  </a:extLst>
                </a:hlinkClick>
              </a:rPr>
              <a:t>Accesso</a:t>
            </a:r>
            <a:endParaRPr lang="it-IT" sz="1600" dirty="0">
              <a:solidFill>
                <a:schemeClr val="bg1"/>
              </a:solidFill>
            </a:endParaRPr>
          </a:p>
        </p:txBody>
      </p:sp>
      <p:sp>
        <p:nvSpPr>
          <p:cNvPr id="15" name="Rettangolo con angoli arrotondati 14">
            <a:extLst>
              <a:ext uri="{FF2B5EF4-FFF2-40B4-BE49-F238E27FC236}">
                <a16:creationId xmlns:a16="http://schemas.microsoft.com/office/drawing/2014/main" xmlns="" id="{A0E4BE17-D8D0-4648-B48E-C53FF39F3552}"/>
              </a:ext>
            </a:extLst>
          </p:cNvPr>
          <p:cNvSpPr/>
          <p:nvPr/>
        </p:nvSpPr>
        <p:spPr>
          <a:xfrm>
            <a:off x="374573" y="1981204"/>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600" dirty="0">
                <a:solidFill>
                  <a:schemeClr val="bg1"/>
                </a:solidFill>
                <a:hlinkClick r:id="rId4" action="ppaction://hlinksldjump">
                  <a:extLst>
                    <a:ext uri="{A12FA001-AC4F-418D-AE19-62706E023703}">
                      <ahyp:hlinkClr xmlns:ahyp="http://schemas.microsoft.com/office/drawing/2018/hyperlinkcolor" xmlns="" val="tx"/>
                    </a:ext>
                  </a:extLst>
                </a:hlinkClick>
              </a:rPr>
              <a:t>Inquadramento diagnostico </a:t>
            </a:r>
            <a:endParaRPr lang="it-IT" sz="1600" dirty="0">
              <a:solidFill>
                <a:schemeClr val="bg1"/>
              </a:solidFill>
            </a:endParaRPr>
          </a:p>
        </p:txBody>
      </p:sp>
      <p:sp>
        <p:nvSpPr>
          <p:cNvPr id="16" name="Rettangolo con angoli arrotondati 15">
            <a:extLst>
              <a:ext uri="{FF2B5EF4-FFF2-40B4-BE49-F238E27FC236}">
                <a16:creationId xmlns:a16="http://schemas.microsoft.com/office/drawing/2014/main" xmlns="" id="{9CCEE175-4DF4-4BE6-91A1-7324AC99EB1D}"/>
              </a:ext>
            </a:extLst>
          </p:cNvPr>
          <p:cNvSpPr/>
          <p:nvPr/>
        </p:nvSpPr>
        <p:spPr>
          <a:xfrm>
            <a:off x="374572" y="3268345"/>
            <a:ext cx="1619479" cy="1041091"/>
          </a:xfrm>
          <a:prstGeom prst="roundRect">
            <a:avLst/>
          </a:prstGeom>
          <a:solidFill>
            <a:srgbClr val="4472C4">
              <a:shade val="80000"/>
              <a:hueOff val="232855"/>
              <a:satOff val="-4171"/>
              <a:lumOff val="17723"/>
              <a:alphaOff val="0"/>
            </a:srgbClr>
          </a:solidFill>
          <a:ln w="12700" cap="flat" cmpd="sng" algn="ctr">
            <a:solidFill>
              <a:prstClr val="white">
                <a:hueOff val="0"/>
                <a:satOff val="0"/>
                <a:lumOff val="0"/>
                <a:alphaOff val="0"/>
              </a:prstClr>
            </a:solidFill>
            <a:prstDash val="solid"/>
            <a:miter lim="800000"/>
          </a:ln>
          <a:effectLst/>
        </p:spPr>
        <p:txBody>
          <a:bodyPr rot="0" spcFirstLastPara="0" vertOverflow="overflow" horzOverflow="overflow" vert="horz" wrap="square" lIns="0" tIns="58293" rIns="75565" bIns="0" numCol="1" spcCol="1270" rtlCol="0" fromWordArt="0" anchor="ctr" anchorCtr="0" forceAA="0" compatLnSpc="1">
            <a:prstTxWarp prst="textNoShape">
              <a:avLst/>
            </a:prstTxWarp>
            <a:noAutofit/>
          </a:bodyPr>
          <a:lstStyle/>
          <a:p>
            <a:pPr marL="180975" indent="-180975" algn="ctr"/>
            <a:r>
              <a:rPr lang="it-IT" sz="1600" dirty="0">
                <a:solidFill>
                  <a:schemeClr val="bg1"/>
                </a:solidFill>
              </a:rPr>
              <a:t>Trattamento</a:t>
            </a:r>
          </a:p>
        </p:txBody>
      </p:sp>
      <p:sp>
        <p:nvSpPr>
          <p:cNvPr id="17" name="Rettangolo con angoli arrotondati 16">
            <a:extLst>
              <a:ext uri="{FF2B5EF4-FFF2-40B4-BE49-F238E27FC236}">
                <a16:creationId xmlns:a16="http://schemas.microsoft.com/office/drawing/2014/main" xmlns="" id="{E07A1408-B16D-43F9-905B-8CD74067B345}"/>
              </a:ext>
            </a:extLst>
          </p:cNvPr>
          <p:cNvSpPr/>
          <p:nvPr/>
        </p:nvSpPr>
        <p:spPr>
          <a:xfrm>
            <a:off x="374572" y="4555487"/>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a:solidFill>
                  <a:schemeClr val="bg1"/>
                </a:solidFill>
                <a:hlinkClick r:id="rId5" action="ppaction://hlinksldjump">
                  <a:extLst>
                    <a:ext uri="{A12FA001-AC4F-418D-AE19-62706E023703}">
                      <ahyp:hlinkClr xmlns:ahyp="http://schemas.microsoft.com/office/drawing/2018/hyperlinkcolor" xmlns="" val="tx"/>
                    </a:ext>
                  </a:extLst>
                </a:hlinkClick>
              </a:rPr>
              <a:t>Recovery</a:t>
            </a:r>
            <a:endParaRPr lang="it-IT" sz="1600" dirty="0">
              <a:solidFill>
                <a:schemeClr val="bg1"/>
              </a:solidFill>
            </a:endParaRPr>
          </a:p>
        </p:txBody>
      </p:sp>
    </p:spTree>
    <p:extLst>
      <p:ext uri="{BB962C8B-B14F-4D97-AF65-F5344CB8AC3E}">
        <p14:creationId xmlns:p14="http://schemas.microsoft.com/office/powerpoint/2010/main" val="33611132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ccia in giù 5">
            <a:extLst>
              <a:ext uri="{FF2B5EF4-FFF2-40B4-BE49-F238E27FC236}">
                <a16:creationId xmlns:a16="http://schemas.microsoft.com/office/drawing/2014/main" xmlns="" id="{51EF3E1A-FE78-476A-8990-4CD6F235C07C}"/>
              </a:ext>
            </a:extLst>
          </p:cNvPr>
          <p:cNvSpPr/>
          <p:nvPr/>
        </p:nvSpPr>
        <p:spPr>
          <a:xfrm>
            <a:off x="826265" y="176270"/>
            <a:ext cx="705080" cy="6202496"/>
          </a:xfrm>
          <a:prstGeom prst="downArrow">
            <a:avLst/>
          </a:prstGeom>
          <a:ln>
            <a:noFill/>
          </a:ln>
        </p:spPr>
        <p:style>
          <a:lnRef idx="0">
            <a:scrgbClr r="0" g="0" b="0"/>
          </a:lnRef>
          <a:fillRef idx="1003">
            <a:schemeClr val="lt2"/>
          </a:fillRef>
          <a:effectRef idx="0">
            <a:scrgbClr r="0" g="0" b="0"/>
          </a:effectRef>
          <a:fontRef idx="minor">
            <a:schemeClr val="lt1"/>
          </a:fontRef>
        </p:style>
        <p:txBody>
          <a:bodyPr rtlCol="0" anchor="ctr"/>
          <a:lstStyle/>
          <a:p>
            <a:pPr algn="ctr"/>
            <a:endParaRPr lang="it-IT"/>
          </a:p>
        </p:txBody>
      </p:sp>
      <p:sp>
        <p:nvSpPr>
          <p:cNvPr id="7" name="CasellaDiTesto 6">
            <a:extLst>
              <a:ext uri="{FF2B5EF4-FFF2-40B4-BE49-F238E27FC236}">
                <a16:creationId xmlns:a16="http://schemas.microsoft.com/office/drawing/2014/main" xmlns="" id="{C0F7DBDA-C090-4852-A889-F022E113FDE7}"/>
              </a:ext>
            </a:extLst>
          </p:cNvPr>
          <p:cNvSpPr txBox="1"/>
          <p:nvPr/>
        </p:nvSpPr>
        <p:spPr>
          <a:xfrm>
            <a:off x="0" y="-3417"/>
            <a:ext cx="9144000" cy="276999"/>
          </a:xfrm>
          <a:prstGeom prst="rect">
            <a:avLst/>
          </a:prstGeom>
          <a:solidFill>
            <a:srgbClr val="FFC000"/>
          </a:solidFill>
          <a:ln>
            <a:noFill/>
          </a:ln>
        </p:spPr>
        <p:style>
          <a:lnRef idx="0">
            <a:scrgbClr r="0" g="0" b="0"/>
          </a:lnRef>
          <a:fillRef idx="1003">
            <a:schemeClr val="lt2"/>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it-IT" dirty="0">
                <a:solidFill>
                  <a:srgbClr val="002060"/>
                </a:solidFill>
              </a:rPr>
              <a:t>PDTA Esordio psicotico e comorbidità </a:t>
            </a:r>
          </a:p>
        </p:txBody>
      </p:sp>
      <p:sp>
        <p:nvSpPr>
          <p:cNvPr id="12" name="Rettangolo 11">
            <a:extLst>
              <a:ext uri="{FF2B5EF4-FFF2-40B4-BE49-F238E27FC236}">
                <a16:creationId xmlns:a16="http://schemas.microsoft.com/office/drawing/2014/main" xmlns="" id="{102AD5F3-D87D-4DC1-857D-0FC146EA6ACC}"/>
              </a:ext>
            </a:extLst>
          </p:cNvPr>
          <p:cNvSpPr/>
          <p:nvPr/>
        </p:nvSpPr>
        <p:spPr>
          <a:xfrm>
            <a:off x="2133600" y="694064"/>
            <a:ext cx="6883400" cy="5843574"/>
          </a:xfrm>
          <a:prstGeom prst="rect">
            <a:avLst/>
          </a:prstGeom>
          <a:solidFill>
            <a:schemeClr val="bg1">
              <a:lumMod val="95000"/>
            </a:schemeClr>
          </a:solidFill>
          <a:ln>
            <a:solidFill>
              <a:schemeClr val="accent6">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it-IT" sz="1400" b="1" dirty="0">
              <a:solidFill>
                <a:srgbClr val="002060"/>
              </a:solidFill>
              <a:cs typeface="Arial" panose="020B0604020202020204" pitchFamily="34" charset="0"/>
            </a:endParaRPr>
          </a:p>
          <a:p>
            <a:pPr algn="ctr"/>
            <a:r>
              <a:rPr lang="it-IT" sz="1400" b="1" dirty="0">
                <a:solidFill>
                  <a:srgbClr val="002060"/>
                </a:solidFill>
                <a:cs typeface="Arial" panose="020B0604020202020204" pitchFamily="34" charset="0"/>
              </a:rPr>
              <a:t>	Trattamenti farmacologici</a:t>
            </a:r>
          </a:p>
          <a:p>
            <a:endParaRPr lang="it-IT" sz="1400" b="1" dirty="0">
              <a:solidFill>
                <a:srgbClr val="002060"/>
              </a:solidFill>
              <a:cs typeface="Arial" panose="020B0604020202020204" pitchFamily="34" charset="0"/>
            </a:endParaRPr>
          </a:p>
          <a:p>
            <a:r>
              <a:rPr lang="it-IT" sz="1400" b="1" u="sng" dirty="0">
                <a:solidFill>
                  <a:srgbClr val="002060"/>
                </a:solidFill>
              </a:rPr>
              <a:t>Trattamento dell’episodio psicotico in comorbidità (con DUS)</a:t>
            </a:r>
            <a:endParaRPr lang="it-IT" sz="1400" b="1" dirty="0">
              <a:solidFill>
                <a:srgbClr val="002060"/>
              </a:solidFill>
              <a:cs typeface="Arial" panose="020B0604020202020204" pitchFamily="34" charset="0"/>
            </a:endParaRPr>
          </a:p>
          <a:p>
            <a:r>
              <a:rPr lang="it-IT" sz="1400" dirty="0">
                <a:solidFill>
                  <a:srgbClr val="002060"/>
                </a:solidFill>
                <a:cs typeface="Arial" panose="020B0604020202020204" pitchFamily="34" charset="0"/>
              </a:rPr>
              <a:t>Vi è ampia disponibilità di terapie farmacologiche per il trattamento dei disturbi psicotici e per il trattamento di abuso di sostanze separatamente ma ad oggi poche sono le evidenze e le raccomandazione specifiche per il trattamento farmacologico di entrambi in una situazione di comorbidità e scarsi sono i dati sulle interazioni farmacologiche quando sono assunte contemporaneamente.  </a:t>
            </a:r>
          </a:p>
          <a:p>
            <a:r>
              <a:rPr lang="it-IT" sz="1400" i="1" dirty="0">
                <a:solidFill>
                  <a:srgbClr val="002060"/>
                </a:solidFill>
                <a:cs typeface="Arial" panose="020B0604020202020204" pitchFamily="34" charset="0"/>
              </a:rPr>
              <a:t>Si rimanda alle Raccomandazioni pubblicate dal NICE “</a:t>
            </a:r>
            <a:r>
              <a:rPr lang="it-IT" sz="1400" i="1" dirty="0" err="1">
                <a:solidFill>
                  <a:srgbClr val="002060"/>
                </a:solidFill>
                <a:cs typeface="Arial" panose="020B0604020202020204" pitchFamily="34" charset="0"/>
              </a:rPr>
              <a:t>Psychosis</a:t>
            </a:r>
            <a:r>
              <a:rPr lang="it-IT" sz="1400" i="1" dirty="0">
                <a:solidFill>
                  <a:srgbClr val="002060"/>
                </a:solidFill>
                <a:cs typeface="Arial" panose="020B0604020202020204" pitchFamily="34" charset="0"/>
              </a:rPr>
              <a:t> with </a:t>
            </a:r>
            <a:r>
              <a:rPr lang="it-IT" sz="1400" i="1" dirty="0" err="1">
                <a:solidFill>
                  <a:srgbClr val="002060"/>
                </a:solidFill>
                <a:cs typeface="Arial" panose="020B0604020202020204" pitchFamily="34" charset="0"/>
              </a:rPr>
              <a:t>Coexisting</a:t>
            </a:r>
            <a:r>
              <a:rPr lang="it-IT" sz="1400" i="1" dirty="0">
                <a:solidFill>
                  <a:srgbClr val="002060"/>
                </a:solidFill>
                <a:cs typeface="Arial" panose="020B0604020202020204" pitchFamily="34" charset="0"/>
              </a:rPr>
              <a:t> </a:t>
            </a:r>
            <a:r>
              <a:rPr lang="it-IT" sz="1400" i="1" dirty="0" err="1">
                <a:solidFill>
                  <a:srgbClr val="002060"/>
                </a:solidFill>
                <a:cs typeface="Arial" panose="020B0604020202020204" pitchFamily="34" charset="0"/>
              </a:rPr>
              <a:t>Substance</a:t>
            </a:r>
            <a:r>
              <a:rPr lang="it-IT" sz="1400" i="1" dirty="0">
                <a:solidFill>
                  <a:srgbClr val="002060"/>
                </a:solidFill>
                <a:cs typeface="Arial" panose="020B0604020202020204" pitchFamily="34" charset="0"/>
              </a:rPr>
              <a:t> </a:t>
            </a:r>
            <a:r>
              <a:rPr lang="it-IT" sz="1400" i="1" dirty="0" err="1">
                <a:solidFill>
                  <a:srgbClr val="002060"/>
                </a:solidFill>
                <a:cs typeface="Arial" panose="020B0604020202020204" pitchFamily="34" charset="0"/>
              </a:rPr>
              <a:t>Misuse</a:t>
            </a:r>
            <a:r>
              <a:rPr lang="it-IT" sz="1400" i="1" dirty="0">
                <a:solidFill>
                  <a:srgbClr val="002060"/>
                </a:solidFill>
                <a:cs typeface="Arial" panose="020B0604020202020204" pitchFamily="34" charset="0"/>
              </a:rPr>
              <a:t>: </a:t>
            </a:r>
            <a:r>
              <a:rPr lang="it-IT" sz="1400" i="1" dirty="0" err="1">
                <a:solidFill>
                  <a:srgbClr val="002060"/>
                </a:solidFill>
                <a:cs typeface="Arial" panose="020B0604020202020204" pitchFamily="34" charset="0"/>
              </a:rPr>
              <a:t>Assessment</a:t>
            </a:r>
            <a:r>
              <a:rPr lang="it-IT" sz="1400" i="1" dirty="0">
                <a:solidFill>
                  <a:srgbClr val="002060"/>
                </a:solidFill>
                <a:cs typeface="Arial" panose="020B0604020202020204" pitchFamily="34" charset="0"/>
              </a:rPr>
              <a:t> and Management in </a:t>
            </a:r>
            <a:r>
              <a:rPr lang="it-IT" sz="1400" i="1" dirty="0" err="1">
                <a:solidFill>
                  <a:srgbClr val="002060"/>
                </a:solidFill>
                <a:cs typeface="Arial" panose="020B0604020202020204" pitchFamily="34" charset="0"/>
              </a:rPr>
              <a:t>Adults</a:t>
            </a:r>
            <a:r>
              <a:rPr lang="it-IT" sz="1400" i="1" dirty="0">
                <a:solidFill>
                  <a:srgbClr val="002060"/>
                </a:solidFill>
                <a:cs typeface="Arial" panose="020B0604020202020204" pitchFamily="34" charset="0"/>
              </a:rPr>
              <a:t> and Young People” in cui sono stati esaminati i dati di letteratura con l’obiettivo di verificare se vi sono evidenze nel trattamento della concomitante presenza di psicosi e uso improprio di sostanze (dettagli riportati al cap. 7 del PDTA)</a:t>
            </a:r>
          </a:p>
          <a:p>
            <a:r>
              <a:rPr lang="it-IT" sz="1400" dirty="0">
                <a:solidFill>
                  <a:srgbClr val="002060"/>
                </a:solidFill>
              </a:rPr>
              <a:t>Il trattamento andrà comunque personalizzato in base alle caratteristiche del paziente, alle possibili interazioni tra farmaci e uso di sostanze in base alle caratteristiche farmacodinamiche; per esempio nei pazienti che usano stimolanti che hanno un effetto dopaminergico, l’utilizzo di farmaci con elevato blocco dopaminergico può produrre aumento del </a:t>
            </a:r>
            <a:r>
              <a:rPr lang="it-IT" sz="1400" dirty="0" err="1">
                <a:solidFill>
                  <a:srgbClr val="002060"/>
                </a:solidFill>
              </a:rPr>
              <a:t>craving</a:t>
            </a:r>
            <a:r>
              <a:rPr lang="it-IT" sz="1400" dirty="0">
                <a:solidFill>
                  <a:srgbClr val="002060"/>
                </a:solidFill>
              </a:rPr>
              <a:t> per cui sarebbero da preferire farmaci con un effetto di blocco dopaminergico basso o gli agonisti parziali; pazienti che usano oppiacei possono beneficiare di farmaci con maggior azione sedativa quando sono in astinenza ma non quando fanno uso di sostanze o sono in terapia con metadone.</a:t>
            </a:r>
            <a:endParaRPr lang="it-IT" sz="1400" i="1" dirty="0">
              <a:solidFill>
                <a:srgbClr val="002060"/>
              </a:solidFill>
              <a:cs typeface="Arial" panose="020B0604020202020204" pitchFamily="34" charset="0"/>
            </a:endParaRPr>
          </a:p>
          <a:p>
            <a:r>
              <a:rPr lang="it-IT" sz="1400" dirty="0">
                <a:solidFill>
                  <a:srgbClr val="002060"/>
                </a:solidFill>
              </a:rPr>
              <a:t>poiché l’obiettivo è sia l’efficacia e incisività sui sintomi psicopatologici, sia tener conto della tollerabilità, vanno preferiti gli antipsicotici di seconda generazione per la maggior tollerabilità, il minor rischio di abbandono della terapia anche se c’è un maggior rischio di sviluppare sindrome metabolica; non tutti i farmaci sono però equivalenti in tal senso.</a:t>
            </a:r>
          </a:p>
          <a:p>
            <a:pPr algn="r"/>
            <a:r>
              <a:rPr lang="it-IT" sz="1400" dirty="0">
                <a:solidFill>
                  <a:srgbClr val="002060"/>
                </a:solidFill>
              </a:rPr>
              <a:t>(</a:t>
            </a:r>
            <a:r>
              <a:rPr lang="it-IT" sz="1400" i="1" dirty="0">
                <a:solidFill>
                  <a:srgbClr val="002060"/>
                </a:solidFill>
              </a:rPr>
              <a:t>continua</a:t>
            </a:r>
            <a:r>
              <a:rPr lang="it-IT" sz="1400" dirty="0">
                <a:solidFill>
                  <a:srgbClr val="002060"/>
                </a:solidFill>
              </a:rPr>
              <a:t>)</a:t>
            </a:r>
          </a:p>
        </p:txBody>
      </p:sp>
      <p:sp>
        <p:nvSpPr>
          <p:cNvPr id="11" name="Memoria ad accesso sequenziale 10">
            <a:extLst>
              <a:ext uri="{FF2B5EF4-FFF2-40B4-BE49-F238E27FC236}">
                <a16:creationId xmlns:a16="http://schemas.microsoft.com/office/drawing/2014/main" xmlns="" id="{A7B060D7-8E94-4426-B6FB-26BE7E364996}"/>
              </a:ext>
            </a:extLst>
          </p:cNvPr>
          <p:cNvSpPr/>
          <p:nvPr/>
        </p:nvSpPr>
        <p:spPr>
          <a:xfrm flipH="1">
            <a:off x="2207841" y="823588"/>
            <a:ext cx="388467" cy="356969"/>
          </a:xfrm>
          <a:prstGeom prst="flowChartMagneticTap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9</a:t>
            </a:r>
          </a:p>
        </p:txBody>
      </p:sp>
      <p:sp>
        <p:nvSpPr>
          <p:cNvPr id="13" name="CasellaDiTesto 10">
            <a:extLst>
              <a:ext uri="{FF2B5EF4-FFF2-40B4-BE49-F238E27FC236}">
                <a16:creationId xmlns:a16="http://schemas.microsoft.com/office/drawing/2014/main" xmlns="" id="{9131BAAD-4BB2-4BBD-AD11-C69B0E56169F}"/>
              </a:ext>
            </a:extLst>
          </p:cNvPr>
          <p:cNvSpPr txBox="1">
            <a:spLocks noChangeArrowheads="1"/>
          </p:cNvSpPr>
          <p:nvPr/>
        </p:nvSpPr>
        <p:spPr bwMode="auto">
          <a:xfrm>
            <a:off x="6932775" y="6575738"/>
            <a:ext cx="2084225" cy="26161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it-IT" altLang="it-IT" sz="1100" i="1" dirty="0">
                <a:solidFill>
                  <a:schemeClr val="bg1"/>
                </a:solidFill>
                <a:latin typeface="Verdana" panose="020B0604030504040204" pitchFamily="34" charset="0"/>
                <a:hlinkClick r:id="rId2" action="ppaction://hlinksldjump"/>
              </a:rPr>
              <a:t>Torna alla mappa generale</a:t>
            </a:r>
            <a:endParaRPr lang="it-IT" altLang="it-IT" sz="1100" i="1" dirty="0">
              <a:solidFill>
                <a:schemeClr val="bg1"/>
              </a:solidFill>
              <a:latin typeface="Verdana" panose="020B0604030504040204" pitchFamily="34" charset="0"/>
            </a:endParaRPr>
          </a:p>
        </p:txBody>
      </p:sp>
      <p:sp>
        <p:nvSpPr>
          <p:cNvPr id="18" name="Rettangolo con angoli arrotondati 17">
            <a:extLst>
              <a:ext uri="{FF2B5EF4-FFF2-40B4-BE49-F238E27FC236}">
                <a16:creationId xmlns:a16="http://schemas.microsoft.com/office/drawing/2014/main" xmlns="" id="{18BE851B-937E-443C-B539-123C17D8774B}"/>
              </a:ext>
            </a:extLst>
          </p:cNvPr>
          <p:cNvSpPr/>
          <p:nvPr/>
        </p:nvSpPr>
        <p:spPr>
          <a:xfrm>
            <a:off x="374574" y="694063"/>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600" dirty="0">
                <a:solidFill>
                  <a:schemeClr val="bg1"/>
                </a:solidFill>
                <a:hlinkClick r:id="rId3" action="ppaction://hlinksldjump">
                  <a:extLst>
                    <a:ext uri="{A12FA001-AC4F-418D-AE19-62706E023703}">
                      <ahyp:hlinkClr xmlns:ahyp="http://schemas.microsoft.com/office/drawing/2018/hyperlinkcolor" xmlns="" val="tx"/>
                    </a:ext>
                  </a:extLst>
                </a:hlinkClick>
              </a:rPr>
              <a:t>Accesso</a:t>
            </a:r>
            <a:endParaRPr lang="it-IT" sz="1600" dirty="0">
              <a:solidFill>
                <a:schemeClr val="bg1"/>
              </a:solidFill>
            </a:endParaRPr>
          </a:p>
        </p:txBody>
      </p:sp>
      <p:sp>
        <p:nvSpPr>
          <p:cNvPr id="19" name="Rettangolo con angoli arrotondati 18">
            <a:extLst>
              <a:ext uri="{FF2B5EF4-FFF2-40B4-BE49-F238E27FC236}">
                <a16:creationId xmlns:a16="http://schemas.microsoft.com/office/drawing/2014/main" xmlns="" id="{0A5EB5F9-0F36-48F5-ABF2-2EB80000C6F3}"/>
              </a:ext>
            </a:extLst>
          </p:cNvPr>
          <p:cNvSpPr/>
          <p:nvPr/>
        </p:nvSpPr>
        <p:spPr>
          <a:xfrm>
            <a:off x="374573" y="1981204"/>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600" dirty="0">
                <a:solidFill>
                  <a:schemeClr val="bg1"/>
                </a:solidFill>
                <a:hlinkClick r:id="rId4" action="ppaction://hlinksldjump">
                  <a:extLst>
                    <a:ext uri="{A12FA001-AC4F-418D-AE19-62706E023703}">
                      <ahyp:hlinkClr xmlns:ahyp="http://schemas.microsoft.com/office/drawing/2018/hyperlinkcolor" xmlns="" val="tx"/>
                    </a:ext>
                  </a:extLst>
                </a:hlinkClick>
              </a:rPr>
              <a:t>Inquadramento diagnostico </a:t>
            </a:r>
            <a:endParaRPr lang="it-IT" sz="1600" dirty="0">
              <a:solidFill>
                <a:schemeClr val="bg1"/>
              </a:solidFill>
            </a:endParaRPr>
          </a:p>
        </p:txBody>
      </p:sp>
      <p:sp>
        <p:nvSpPr>
          <p:cNvPr id="20" name="Rettangolo con angoli arrotondati 19">
            <a:extLst>
              <a:ext uri="{FF2B5EF4-FFF2-40B4-BE49-F238E27FC236}">
                <a16:creationId xmlns:a16="http://schemas.microsoft.com/office/drawing/2014/main" xmlns="" id="{4D471875-B610-4BB6-8963-083E6EB9EE68}"/>
              </a:ext>
            </a:extLst>
          </p:cNvPr>
          <p:cNvSpPr/>
          <p:nvPr/>
        </p:nvSpPr>
        <p:spPr>
          <a:xfrm>
            <a:off x="374572" y="3268345"/>
            <a:ext cx="1619479" cy="1041091"/>
          </a:xfrm>
          <a:prstGeom prst="roundRect">
            <a:avLst/>
          </a:prstGeom>
          <a:solidFill>
            <a:srgbClr val="4472C4">
              <a:shade val="80000"/>
              <a:hueOff val="232855"/>
              <a:satOff val="-4171"/>
              <a:lumOff val="17723"/>
              <a:alphaOff val="0"/>
            </a:srgbClr>
          </a:solidFill>
          <a:ln w="12700" cap="flat" cmpd="sng" algn="ctr">
            <a:solidFill>
              <a:prstClr val="white">
                <a:hueOff val="0"/>
                <a:satOff val="0"/>
                <a:lumOff val="0"/>
                <a:alphaOff val="0"/>
              </a:prstClr>
            </a:solidFill>
            <a:prstDash val="solid"/>
            <a:miter lim="800000"/>
          </a:ln>
          <a:effectLst/>
        </p:spPr>
        <p:txBody>
          <a:bodyPr rot="0" spcFirstLastPara="0" vertOverflow="overflow" horzOverflow="overflow" vert="horz" wrap="square" lIns="0" tIns="58293" rIns="75565" bIns="0" numCol="1" spcCol="1270" rtlCol="0" fromWordArt="0" anchor="ctr" anchorCtr="0" forceAA="0" compatLnSpc="1">
            <a:prstTxWarp prst="textNoShape">
              <a:avLst/>
            </a:prstTxWarp>
            <a:noAutofit/>
          </a:bodyPr>
          <a:lstStyle/>
          <a:p>
            <a:pPr marL="180975" indent="-180975" algn="ctr"/>
            <a:r>
              <a:rPr lang="it-IT" sz="1600" dirty="0">
                <a:solidFill>
                  <a:schemeClr val="bg1"/>
                </a:solidFill>
              </a:rPr>
              <a:t>Trattamento</a:t>
            </a:r>
          </a:p>
        </p:txBody>
      </p:sp>
      <p:sp>
        <p:nvSpPr>
          <p:cNvPr id="21" name="Rettangolo con angoli arrotondati 20">
            <a:extLst>
              <a:ext uri="{FF2B5EF4-FFF2-40B4-BE49-F238E27FC236}">
                <a16:creationId xmlns:a16="http://schemas.microsoft.com/office/drawing/2014/main" xmlns="" id="{00F857A5-1925-4398-BFA7-7D2B07994F9E}"/>
              </a:ext>
            </a:extLst>
          </p:cNvPr>
          <p:cNvSpPr/>
          <p:nvPr/>
        </p:nvSpPr>
        <p:spPr>
          <a:xfrm>
            <a:off x="374572" y="4555487"/>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a:solidFill>
                  <a:schemeClr val="bg1"/>
                </a:solidFill>
                <a:hlinkClick r:id="rId5" action="ppaction://hlinksldjump">
                  <a:extLst>
                    <a:ext uri="{A12FA001-AC4F-418D-AE19-62706E023703}">
                      <ahyp:hlinkClr xmlns:ahyp="http://schemas.microsoft.com/office/drawing/2018/hyperlinkcolor" xmlns="" val="tx"/>
                    </a:ext>
                  </a:extLst>
                </a:hlinkClick>
              </a:rPr>
              <a:t>Recovery</a:t>
            </a:r>
            <a:endParaRPr lang="it-IT" sz="1600" dirty="0">
              <a:solidFill>
                <a:schemeClr val="bg1"/>
              </a:solidFill>
            </a:endParaRPr>
          </a:p>
        </p:txBody>
      </p:sp>
    </p:spTree>
    <p:extLst>
      <p:ext uri="{BB962C8B-B14F-4D97-AF65-F5344CB8AC3E}">
        <p14:creationId xmlns:p14="http://schemas.microsoft.com/office/powerpoint/2010/main" val="21675786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ccia in giù 5">
            <a:extLst>
              <a:ext uri="{FF2B5EF4-FFF2-40B4-BE49-F238E27FC236}">
                <a16:creationId xmlns:a16="http://schemas.microsoft.com/office/drawing/2014/main" xmlns="" id="{51EF3E1A-FE78-476A-8990-4CD6F235C07C}"/>
              </a:ext>
            </a:extLst>
          </p:cNvPr>
          <p:cNvSpPr/>
          <p:nvPr/>
        </p:nvSpPr>
        <p:spPr>
          <a:xfrm>
            <a:off x="826265" y="176270"/>
            <a:ext cx="705080" cy="6202496"/>
          </a:xfrm>
          <a:prstGeom prst="downArrow">
            <a:avLst/>
          </a:prstGeom>
          <a:ln>
            <a:noFill/>
          </a:ln>
        </p:spPr>
        <p:style>
          <a:lnRef idx="0">
            <a:scrgbClr r="0" g="0" b="0"/>
          </a:lnRef>
          <a:fillRef idx="1003">
            <a:schemeClr val="lt2"/>
          </a:fillRef>
          <a:effectRef idx="0">
            <a:scrgbClr r="0" g="0" b="0"/>
          </a:effectRef>
          <a:fontRef idx="minor">
            <a:schemeClr val="lt1"/>
          </a:fontRef>
        </p:style>
        <p:txBody>
          <a:bodyPr rtlCol="0" anchor="ctr"/>
          <a:lstStyle/>
          <a:p>
            <a:pPr algn="ctr"/>
            <a:endParaRPr lang="it-IT"/>
          </a:p>
        </p:txBody>
      </p:sp>
      <p:sp>
        <p:nvSpPr>
          <p:cNvPr id="7" name="CasellaDiTesto 6">
            <a:extLst>
              <a:ext uri="{FF2B5EF4-FFF2-40B4-BE49-F238E27FC236}">
                <a16:creationId xmlns:a16="http://schemas.microsoft.com/office/drawing/2014/main" xmlns="" id="{C0F7DBDA-C090-4852-A889-F022E113FDE7}"/>
              </a:ext>
            </a:extLst>
          </p:cNvPr>
          <p:cNvSpPr txBox="1"/>
          <p:nvPr/>
        </p:nvSpPr>
        <p:spPr>
          <a:xfrm>
            <a:off x="0" y="-3417"/>
            <a:ext cx="9144000" cy="276999"/>
          </a:xfrm>
          <a:prstGeom prst="rect">
            <a:avLst/>
          </a:prstGeom>
          <a:solidFill>
            <a:srgbClr val="FFC000"/>
          </a:solidFill>
          <a:ln>
            <a:noFill/>
          </a:ln>
        </p:spPr>
        <p:style>
          <a:lnRef idx="0">
            <a:scrgbClr r="0" g="0" b="0"/>
          </a:lnRef>
          <a:fillRef idx="1003">
            <a:schemeClr val="lt2"/>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it-IT" dirty="0">
                <a:solidFill>
                  <a:srgbClr val="002060"/>
                </a:solidFill>
              </a:rPr>
              <a:t>PDTA Esordio psicotico e comorbidità </a:t>
            </a:r>
          </a:p>
        </p:txBody>
      </p:sp>
      <p:sp>
        <p:nvSpPr>
          <p:cNvPr id="12" name="Rettangolo 11">
            <a:extLst>
              <a:ext uri="{FF2B5EF4-FFF2-40B4-BE49-F238E27FC236}">
                <a16:creationId xmlns:a16="http://schemas.microsoft.com/office/drawing/2014/main" xmlns="" id="{102AD5F3-D87D-4DC1-857D-0FC146EA6ACC}"/>
              </a:ext>
            </a:extLst>
          </p:cNvPr>
          <p:cNvSpPr/>
          <p:nvPr/>
        </p:nvSpPr>
        <p:spPr>
          <a:xfrm>
            <a:off x="2133600" y="706922"/>
            <a:ext cx="6928104" cy="5671844"/>
          </a:xfrm>
          <a:prstGeom prst="rect">
            <a:avLst/>
          </a:prstGeom>
          <a:solidFill>
            <a:schemeClr val="bg1">
              <a:lumMod val="95000"/>
            </a:schemeClr>
          </a:solidFill>
          <a:ln>
            <a:solidFill>
              <a:schemeClr val="accent6">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it-IT" sz="1400" b="1" dirty="0">
              <a:solidFill>
                <a:srgbClr val="002060"/>
              </a:solidFill>
              <a:cs typeface="Arial" panose="020B0604020202020204" pitchFamily="34" charset="0"/>
            </a:endParaRPr>
          </a:p>
          <a:p>
            <a:pPr algn="ctr"/>
            <a:r>
              <a:rPr lang="it-IT" sz="1400" b="1" dirty="0">
                <a:solidFill>
                  <a:srgbClr val="002060"/>
                </a:solidFill>
                <a:cs typeface="Arial" panose="020B0604020202020204" pitchFamily="34" charset="0"/>
              </a:rPr>
              <a:t>	Trattamenti farmacologici </a:t>
            </a:r>
            <a:r>
              <a:rPr lang="it-IT" sz="1400" dirty="0">
                <a:solidFill>
                  <a:srgbClr val="002060"/>
                </a:solidFill>
                <a:cs typeface="Arial" panose="020B0604020202020204" pitchFamily="34" charset="0"/>
              </a:rPr>
              <a:t>(</a:t>
            </a:r>
            <a:r>
              <a:rPr lang="it-IT" sz="1400" i="1" dirty="0">
                <a:solidFill>
                  <a:srgbClr val="002060"/>
                </a:solidFill>
                <a:cs typeface="Arial" panose="020B0604020202020204" pitchFamily="34" charset="0"/>
              </a:rPr>
              <a:t>continua</a:t>
            </a:r>
            <a:r>
              <a:rPr lang="it-IT" sz="1400" dirty="0">
                <a:solidFill>
                  <a:srgbClr val="002060"/>
                </a:solidFill>
                <a:cs typeface="Arial" panose="020B0604020202020204" pitchFamily="34" charset="0"/>
              </a:rPr>
              <a:t>)</a:t>
            </a:r>
          </a:p>
          <a:p>
            <a:endParaRPr lang="it-IT" sz="1400" b="1" u="sng" dirty="0">
              <a:solidFill>
                <a:srgbClr val="002060"/>
              </a:solidFill>
            </a:endParaRPr>
          </a:p>
          <a:p>
            <a:r>
              <a:rPr lang="it-IT" sz="1400" b="1" u="sng" dirty="0">
                <a:solidFill>
                  <a:srgbClr val="002060"/>
                </a:solidFill>
              </a:rPr>
              <a:t>Trattamento dell’episodio psicotico in comorbidità (con DUS)</a:t>
            </a:r>
          </a:p>
          <a:p>
            <a:r>
              <a:rPr lang="it-IT" sz="1400" dirty="0">
                <a:solidFill>
                  <a:srgbClr val="002060"/>
                </a:solidFill>
              </a:rPr>
              <a:t>In sintesi possiamo condividere quanto già indicato nel PDTA sulla schizofrenia, sia per i minori che per i giovani adulti, indicando come farmacoterapia:</a:t>
            </a:r>
          </a:p>
          <a:p>
            <a:pPr marL="171450" lvl="0" indent="-171450" fontAlgn="base">
              <a:buFont typeface="Arial" panose="020B0604020202020204" pitchFamily="34" charset="0"/>
              <a:buChar char="•"/>
            </a:pPr>
            <a:r>
              <a:rPr lang="it-IT" sz="1400" dirty="0">
                <a:solidFill>
                  <a:srgbClr val="002060"/>
                </a:solidFill>
              </a:rPr>
              <a:t>farmaci di prima scelta un antipsicotico di seconda generazione e se c’è un alto rischio di scarsa compliance utilizzare un LAI anche come prima scelta,</a:t>
            </a:r>
          </a:p>
          <a:p>
            <a:pPr marL="171450" lvl="0" indent="-171450" fontAlgn="base">
              <a:buFont typeface="Arial" panose="020B0604020202020204" pitchFamily="34" charset="0"/>
              <a:buChar char="•"/>
            </a:pPr>
            <a:r>
              <a:rPr lang="it-IT" sz="1400" dirty="0">
                <a:solidFill>
                  <a:srgbClr val="002060"/>
                </a:solidFill>
              </a:rPr>
              <a:t>se non risponde al farmaco di prima linea utilizzare un altro antipsicotico atipico o tipico, tenendo conto degli aspetti farmacodinamici del farmaco e della sostanza d’abuso,</a:t>
            </a:r>
          </a:p>
          <a:p>
            <a:pPr marL="171450" lvl="0" indent="-171450" fontAlgn="base">
              <a:buFont typeface="Arial" panose="020B0604020202020204" pitchFamily="34" charset="0"/>
              <a:buChar char="•"/>
            </a:pPr>
            <a:r>
              <a:rPr lang="it-IT" sz="1400" dirty="0">
                <a:solidFill>
                  <a:srgbClr val="002060"/>
                </a:solidFill>
              </a:rPr>
              <a:t>se si evidenzia una resistenza al trattamento o se vi è alto rischio di suicidio passare alla </a:t>
            </a:r>
            <a:r>
              <a:rPr lang="it-IT" sz="1400" dirty="0" err="1">
                <a:solidFill>
                  <a:srgbClr val="002060"/>
                </a:solidFill>
              </a:rPr>
              <a:t>clozapina</a:t>
            </a:r>
            <a:r>
              <a:rPr lang="it-IT" sz="1400" dirty="0">
                <a:solidFill>
                  <a:srgbClr val="002060"/>
                </a:solidFill>
              </a:rPr>
              <a:t>.</a:t>
            </a:r>
          </a:p>
          <a:p>
            <a:pPr lvl="0" fontAlgn="base"/>
            <a:endParaRPr lang="it-IT" sz="1400" i="1" dirty="0">
              <a:solidFill>
                <a:srgbClr val="002060"/>
              </a:solidFill>
              <a:cs typeface="Arial" panose="020B0604020202020204" pitchFamily="34" charset="0"/>
            </a:endParaRPr>
          </a:p>
          <a:p>
            <a:r>
              <a:rPr lang="it-IT" sz="1400" dirty="0">
                <a:solidFill>
                  <a:srgbClr val="002060"/>
                </a:solidFill>
              </a:rPr>
              <a:t>Se il farmaco antipsicotico ritenuto di prima scelta risulta off-label per diagnosi ricordarsi che si può ricorrere alla legge 648/96 che consente di erogare a carico del S.S.N, previo parere della CUF (ora Commissione consultiva Tecnico Scientifica dell’AIFA - CTS), quando non vi è alternativa terapeutica valida.</a:t>
            </a:r>
          </a:p>
          <a:p>
            <a:endParaRPr lang="it-IT" sz="1400" i="1" dirty="0">
              <a:solidFill>
                <a:srgbClr val="002060"/>
              </a:solidFill>
              <a:cs typeface="Arial" panose="020B0604020202020204" pitchFamily="34" charset="0"/>
            </a:endParaRPr>
          </a:p>
          <a:p>
            <a:pPr lvl="0" algn="just" defTabSz="914400" eaLnBrk="0" fontAlgn="base" hangingPunct="0">
              <a:spcBef>
                <a:spcPct val="0"/>
              </a:spcBef>
              <a:spcAft>
                <a:spcPct val="0"/>
              </a:spcAft>
            </a:pPr>
            <a:r>
              <a:rPr lang="it-IT" sz="1400" b="1" u="sng" dirty="0">
                <a:solidFill>
                  <a:srgbClr val="002060"/>
                </a:solidFill>
              </a:rPr>
              <a:t>Trattamento dell’abuso di sostanze:</a:t>
            </a:r>
          </a:p>
          <a:p>
            <a:pPr lvl="0" algn="just" defTabSz="914400" eaLnBrk="0" fontAlgn="base" hangingPunct="0">
              <a:spcBef>
                <a:spcPct val="0"/>
              </a:spcBef>
              <a:spcAft>
                <a:spcPct val="0"/>
              </a:spcAft>
            </a:pPr>
            <a:r>
              <a:rPr lang="it-IT" sz="1400" dirty="0">
                <a:solidFill>
                  <a:srgbClr val="002060"/>
                </a:solidFill>
              </a:rPr>
              <a:t>I trattamenti farmacologici per i Disturbi da Uso di Sostanze, in base alla loro funzione, possono essere distinti in </a:t>
            </a:r>
            <a:r>
              <a:rPr lang="it-IT" sz="1400" b="1" dirty="0">
                <a:solidFill>
                  <a:srgbClr val="002060"/>
                </a:solidFill>
              </a:rPr>
              <a:t>farmaci sostitutivi, </a:t>
            </a:r>
            <a:r>
              <a:rPr lang="it-IT" sz="1400" dirty="0">
                <a:solidFill>
                  <a:srgbClr val="002060"/>
                </a:solidFill>
              </a:rPr>
              <a:t> </a:t>
            </a:r>
            <a:r>
              <a:rPr lang="it-IT" sz="1400" b="1" dirty="0">
                <a:solidFill>
                  <a:srgbClr val="002060"/>
                </a:solidFill>
              </a:rPr>
              <a:t>farmaci anti-</a:t>
            </a:r>
            <a:r>
              <a:rPr lang="it-IT" sz="1400" b="1" dirty="0" err="1">
                <a:solidFill>
                  <a:srgbClr val="002060"/>
                </a:solidFill>
              </a:rPr>
              <a:t>astinenziali</a:t>
            </a:r>
            <a:r>
              <a:rPr lang="it-IT" sz="1400" b="1" dirty="0">
                <a:solidFill>
                  <a:srgbClr val="002060"/>
                </a:solidFill>
              </a:rPr>
              <a:t>, </a:t>
            </a:r>
            <a:r>
              <a:rPr lang="it-IT" sz="1400" dirty="0">
                <a:solidFill>
                  <a:srgbClr val="002060"/>
                </a:solidFill>
              </a:rPr>
              <a:t>e </a:t>
            </a:r>
            <a:r>
              <a:rPr lang="it-IT" sz="1400" b="1" dirty="0">
                <a:solidFill>
                  <a:srgbClr val="002060"/>
                </a:solidFill>
              </a:rPr>
              <a:t>farmaci per la prevenzione delle ricadute </a:t>
            </a:r>
            <a:r>
              <a:rPr lang="it-IT" sz="1400" dirty="0">
                <a:solidFill>
                  <a:srgbClr val="002060"/>
                </a:solidFill>
              </a:rPr>
              <a:t>che si differenziano in base alla sostanza implicata e alla gravità del DUS</a:t>
            </a:r>
            <a:endParaRPr lang="it-IT" sz="1400" u="sng" dirty="0">
              <a:solidFill>
                <a:srgbClr val="002060"/>
              </a:solidFill>
            </a:endParaRPr>
          </a:p>
          <a:p>
            <a:endParaRPr lang="it-IT" sz="1400" i="1" dirty="0">
              <a:solidFill>
                <a:srgbClr val="002060"/>
              </a:solidFill>
              <a:cs typeface="Arial" panose="020B0604020202020204" pitchFamily="34" charset="0"/>
            </a:endParaRPr>
          </a:p>
        </p:txBody>
      </p:sp>
      <p:sp>
        <p:nvSpPr>
          <p:cNvPr id="11" name="Memoria ad accesso sequenziale 10">
            <a:extLst>
              <a:ext uri="{FF2B5EF4-FFF2-40B4-BE49-F238E27FC236}">
                <a16:creationId xmlns:a16="http://schemas.microsoft.com/office/drawing/2014/main" xmlns="" id="{A7B060D7-8E94-4426-B6FB-26BE7E364996}"/>
              </a:ext>
            </a:extLst>
          </p:cNvPr>
          <p:cNvSpPr/>
          <p:nvPr/>
        </p:nvSpPr>
        <p:spPr>
          <a:xfrm flipH="1">
            <a:off x="2207841" y="823588"/>
            <a:ext cx="388467" cy="356969"/>
          </a:xfrm>
          <a:prstGeom prst="flowChartMagneticTap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9</a:t>
            </a:r>
          </a:p>
        </p:txBody>
      </p:sp>
      <p:sp>
        <p:nvSpPr>
          <p:cNvPr id="13" name="CasellaDiTesto 10">
            <a:extLst>
              <a:ext uri="{FF2B5EF4-FFF2-40B4-BE49-F238E27FC236}">
                <a16:creationId xmlns:a16="http://schemas.microsoft.com/office/drawing/2014/main" xmlns="" id="{9131BAAD-4BB2-4BBD-AD11-C69B0E56169F}"/>
              </a:ext>
            </a:extLst>
          </p:cNvPr>
          <p:cNvSpPr txBox="1">
            <a:spLocks noChangeArrowheads="1"/>
          </p:cNvSpPr>
          <p:nvPr/>
        </p:nvSpPr>
        <p:spPr bwMode="auto">
          <a:xfrm>
            <a:off x="7059775" y="6431931"/>
            <a:ext cx="2084225" cy="26161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it-IT" altLang="it-IT" sz="1100" i="1" dirty="0">
                <a:solidFill>
                  <a:schemeClr val="bg1"/>
                </a:solidFill>
                <a:latin typeface="Verdana" panose="020B0604030504040204" pitchFamily="34" charset="0"/>
                <a:hlinkClick r:id="rId2" action="ppaction://hlinksldjump"/>
              </a:rPr>
              <a:t>Torna alla mappa generale</a:t>
            </a:r>
            <a:endParaRPr lang="it-IT" altLang="it-IT" sz="1100" i="1" dirty="0">
              <a:solidFill>
                <a:schemeClr val="bg1"/>
              </a:solidFill>
              <a:latin typeface="Verdana" panose="020B0604030504040204" pitchFamily="34" charset="0"/>
            </a:endParaRPr>
          </a:p>
        </p:txBody>
      </p:sp>
      <p:sp>
        <p:nvSpPr>
          <p:cNvPr id="18" name="Rettangolo con angoli arrotondati 17">
            <a:extLst>
              <a:ext uri="{FF2B5EF4-FFF2-40B4-BE49-F238E27FC236}">
                <a16:creationId xmlns:a16="http://schemas.microsoft.com/office/drawing/2014/main" xmlns="" id="{18BE851B-937E-443C-B539-123C17D8774B}"/>
              </a:ext>
            </a:extLst>
          </p:cNvPr>
          <p:cNvSpPr/>
          <p:nvPr/>
        </p:nvSpPr>
        <p:spPr>
          <a:xfrm>
            <a:off x="374574" y="694063"/>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600" dirty="0">
                <a:solidFill>
                  <a:schemeClr val="bg1"/>
                </a:solidFill>
                <a:hlinkClick r:id="rId3" action="ppaction://hlinksldjump">
                  <a:extLst>
                    <a:ext uri="{A12FA001-AC4F-418D-AE19-62706E023703}">
                      <ahyp:hlinkClr xmlns:ahyp="http://schemas.microsoft.com/office/drawing/2018/hyperlinkcolor" xmlns="" val="tx"/>
                    </a:ext>
                  </a:extLst>
                </a:hlinkClick>
              </a:rPr>
              <a:t>Accesso</a:t>
            </a:r>
            <a:endParaRPr lang="it-IT" sz="1600" dirty="0">
              <a:solidFill>
                <a:schemeClr val="bg1"/>
              </a:solidFill>
            </a:endParaRPr>
          </a:p>
        </p:txBody>
      </p:sp>
      <p:sp>
        <p:nvSpPr>
          <p:cNvPr id="19" name="Rettangolo con angoli arrotondati 18">
            <a:extLst>
              <a:ext uri="{FF2B5EF4-FFF2-40B4-BE49-F238E27FC236}">
                <a16:creationId xmlns:a16="http://schemas.microsoft.com/office/drawing/2014/main" xmlns="" id="{0A5EB5F9-0F36-48F5-ABF2-2EB80000C6F3}"/>
              </a:ext>
            </a:extLst>
          </p:cNvPr>
          <p:cNvSpPr/>
          <p:nvPr/>
        </p:nvSpPr>
        <p:spPr>
          <a:xfrm>
            <a:off x="374573" y="1981204"/>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600" dirty="0">
                <a:solidFill>
                  <a:schemeClr val="bg1"/>
                </a:solidFill>
                <a:hlinkClick r:id="rId4" action="ppaction://hlinksldjump">
                  <a:extLst>
                    <a:ext uri="{A12FA001-AC4F-418D-AE19-62706E023703}">
                      <ahyp:hlinkClr xmlns:ahyp="http://schemas.microsoft.com/office/drawing/2018/hyperlinkcolor" xmlns="" val="tx"/>
                    </a:ext>
                  </a:extLst>
                </a:hlinkClick>
              </a:rPr>
              <a:t>Inquadramento diagnostico </a:t>
            </a:r>
            <a:endParaRPr lang="it-IT" sz="1600" dirty="0">
              <a:solidFill>
                <a:schemeClr val="bg1"/>
              </a:solidFill>
            </a:endParaRPr>
          </a:p>
        </p:txBody>
      </p:sp>
      <p:sp>
        <p:nvSpPr>
          <p:cNvPr id="20" name="Rettangolo con angoli arrotondati 19">
            <a:extLst>
              <a:ext uri="{FF2B5EF4-FFF2-40B4-BE49-F238E27FC236}">
                <a16:creationId xmlns:a16="http://schemas.microsoft.com/office/drawing/2014/main" xmlns="" id="{4D471875-B610-4BB6-8963-083E6EB9EE68}"/>
              </a:ext>
            </a:extLst>
          </p:cNvPr>
          <p:cNvSpPr/>
          <p:nvPr/>
        </p:nvSpPr>
        <p:spPr>
          <a:xfrm>
            <a:off x="374572" y="3268345"/>
            <a:ext cx="1619479" cy="1041091"/>
          </a:xfrm>
          <a:prstGeom prst="roundRect">
            <a:avLst/>
          </a:prstGeom>
          <a:solidFill>
            <a:srgbClr val="4472C4">
              <a:shade val="80000"/>
              <a:hueOff val="232855"/>
              <a:satOff val="-4171"/>
              <a:lumOff val="17723"/>
              <a:alphaOff val="0"/>
            </a:srgbClr>
          </a:solidFill>
          <a:ln w="12700" cap="flat" cmpd="sng" algn="ctr">
            <a:solidFill>
              <a:prstClr val="white">
                <a:hueOff val="0"/>
                <a:satOff val="0"/>
                <a:lumOff val="0"/>
                <a:alphaOff val="0"/>
              </a:prstClr>
            </a:solidFill>
            <a:prstDash val="solid"/>
            <a:miter lim="800000"/>
          </a:ln>
          <a:effectLst/>
        </p:spPr>
        <p:txBody>
          <a:bodyPr rot="0" spcFirstLastPara="0" vertOverflow="overflow" horzOverflow="overflow" vert="horz" wrap="square" lIns="0" tIns="58293" rIns="75565" bIns="0" numCol="1" spcCol="1270" rtlCol="0" fromWordArt="0" anchor="ctr" anchorCtr="0" forceAA="0" compatLnSpc="1">
            <a:prstTxWarp prst="textNoShape">
              <a:avLst/>
            </a:prstTxWarp>
            <a:noAutofit/>
          </a:bodyPr>
          <a:lstStyle/>
          <a:p>
            <a:pPr marL="180975" indent="-180975" algn="ctr"/>
            <a:r>
              <a:rPr lang="it-IT" sz="1600" dirty="0">
                <a:solidFill>
                  <a:schemeClr val="bg1"/>
                </a:solidFill>
              </a:rPr>
              <a:t>Trattamento</a:t>
            </a:r>
          </a:p>
        </p:txBody>
      </p:sp>
      <p:sp>
        <p:nvSpPr>
          <p:cNvPr id="21" name="Rettangolo con angoli arrotondati 20">
            <a:extLst>
              <a:ext uri="{FF2B5EF4-FFF2-40B4-BE49-F238E27FC236}">
                <a16:creationId xmlns:a16="http://schemas.microsoft.com/office/drawing/2014/main" xmlns="" id="{00F857A5-1925-4398-BFA7-7D2B07994F9E}"/>
              </a:ext>
            </a:extLst>
          </p:cNvPr>
          <p:cNvSpPr/>
          <p:nvPr/>
        </p:nvSpPr>
        <p:spPr>
          <a:xfrm>
            <a:off x="374572" y="4555487"/>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a:solidFill>
                  <a:schemeClr val="bg1"/>
                </a:solidFill>
                <a:hlinkClick r:id="rId5" action="ppaction://hlinksldjump">
                  <a:extLst>
                    <a:ext uri="{A12FA001-AC4F-418D-AE19-62706E023703}">
                      <ahyp:hlinkClr xmlns:ahyp="http://schemas.microsoft.com/office/drawing/2018/hyperlinkcolor" xmlns="" val="tx"/>
                    </a:ext>
                  </a:extLst>
                </a:hlinkClick>
              </a:rPr>
              <a:t>Recovery</a:t>
            </a:r>
            <a:endParaRPr lang="it-IT" sz="1600" dirty="0">
              <a:solidFill>
                <a:schemeClr val="bg1"/>
              </a:solidFill>
            </a:endParaRPr>
          </a:p>
        </p:txBody>
      </p:sp>
    </p:spTree>
    <p:extLst>
      <p:ext uri="{BB962C8B-B14F-4D97-AF65-F5344CB8AC3E}">
        <p14:creationId xmlns:p14="http://schemas.microsoft.com/office/powerpoint/2010/main" val="28722114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ccia in giù 5">
            <a:extLst>
              <a:ext uri="{FF2B5EF4-FFF2-40B4-BE49-F238E27FC236}">
                <a16:creationId xmlns:a16="http://schemas.microsoft.com/office/drawing/2014/main" xmlns="" id="{51EF3E1A-FE78-476A-8990-4CD6F235C07C}"/>
              </a:ext>
            </a:extLst>
          </p:cNvPr>
          <p:cNvSpPr/>
          <p:nvPr/>
        </p:nvSpPr>
        <p:spPr>
          <a:xfrm>
            <a:off x="826265" y="176270"/>
            <a:ext cx="705080" cy="6202496"/>
          </a:xfrm>
          <a:prstGeom prst="downArrow">
            <a:avLst/>
          </a:prstGeom>
          <a:ln>
            <a:noFill/>
          </a:ln>
        </p:spPr>
        <p:style>
          <a:lnRef idx="0">
            <a:scrgbClr r="0" g="0" b="0"/>
          </a:lnRef>
          <a:fillRef idx="1003">
            <a:schemeClr val="lt2"/>
          </a:fillRef>
          <a:effectRef idx="0">
            <a:scrgbClr r="0" g="0" b="0"/>
          </a:effectRef>
          <a:fontRef idx="minor">
            <a:schemeClr val="lt1"/>
          </a:fontRef>
        </p:style>
        <p:txBody>
          <a:bodyPr rtlCol="0" anchor="ctr"/>
          <a:lstStyle/>
          <a:p>
            <a:pPr algn="ctr"/>
            <a:endParaRPr lang="it-IT"/>
          </a:p>
        </p:txBody>
      </p:sp>
      <p:sp>
        <p:nvSpPr>
          <p:cNvPr id="7" name="CasellaDiTesto 6">
            <a:extLst>
              <a:ext uri="{FF2B5EF4-FFF2-40B4-BE49-F238E27FC236}">
                <a16:creationId xmlns:a16="http://schemas.microsoft.com/office/drawing/2014/main" xmlns="" id="{C0F7DBDA-C090-4852-A889-F022E113FDE7}"/>
              </a:ext>
            </a:extLst>
          </p:cNvPr>
          <p:cNvSpPr txBox="1"/>
          <p:nvPr/>
        </p:nvSpPr>
        <p:spPr>
          <a:xfrm>
            <a:off x="0" y="-3417"/>
            <a:ext cx="9144000" cy="276999"/>
          </a:xfrm>
          <a:prstGeom prst="rect">
            <a:avLst/>
          </a:prstGeom>
          <a:solidFill>
            <a:srgbClr val="FFC000"/>
          </a:solidFill>
          <a:ln>
            <a:noFill/>
          </a:ln>
        </p:spPr>
        <p:style>
          <a:lnRef idx="0">
            <a:scrgbClr r="0" g="0" b="0"/>
          </a:lnRef>
          <a:fillRef idx="1003">
            <a:schemeClr val="lt2"/>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it-IT" dirty="0">
                <a:solidFill>
                  <a:srgbClr val="002060"/>
                </a:solidFill>
              </a:rPr>
              <a:t>PDTA Esordio psicotico e comorbidità </a:t>
            </a:r>
          </a:p>
        </p:txBody>
      </p:sp>
      <p:sp>
        <p:nvSpPr>
          <p:cNvPr id="13" name="CasellaDiTesto 10">
            <a:extLst>
              <a:ext uri="{FF2B5EF4-FFF2-40B4-BE49-F238E27FC236}">
                <a16:creationId xmlns:a16="http://schemas.microsoft.com/office/drawing/2014/main" xmlns="" id="{9131BAAD-4BB2-4BBD-AD11-C69B0E56169F}"/>
              </a:ext>
            </a:extLst>
          </p:cNvPr>
          <p:cNvSpPr txBox="1">
            <a:spLocks noChangeArrowheads="1"/>
          </p:cNvSpPr>
          <p:nvPr/>
        </p:nvSpPr>
        <p:spPr bwMode="auto">
          <a:xfrm>
            <a:off x="6685200" y="6378987"/>
            <a:ext cx="2084225" cy="26161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it-IT" altLang="it-IT" sz="1100" i="1" dirty="0">
                <a:solidFill>
                  <a:srgbClr val="0070C0"/>
                </a:solidFill>
                <a:latin typeface="Verdana" panose="020B0604030504040204" pitchFamily="34" charset="0"/>
                <a:hlinkClick r:id="rId2" action="ppaction://hlinksldjump">
                  <a:extLst>
                    <a:ext uri="{A12FA001-AC4F-418D-AE19-62706E023703}">
                      <ahyp:hlinkClr xmlns:ahyp="http://schemas.microsoft.com/office/drawing/2018/hyperlinkcolor" xmlns="" val="tx"/>
                    </a:ext>
                  </a:extLst>
                </a:hlinkClick>
              </a:rPr>
              <a:t>Torna alla mappa generale</a:t>
            </a:r>
            <a:endParaRPr lang="it-IT" altLang="it-IT" sz="1100" i="1" dirty="0">
              <a:solidFill>
                <a:srgbClr val="0070C0"/>
              </a:solidFill>
              <a:latin typeface="Verdana" panose="020B0604030504040204" pitchFamily="34" charset="0"/>
            </a:endParaRPr>
          </a:p>
        </p:txBody>
      </p:sp>
      <p:sp>
        <p:nvSpPr>
          <p:cNvPr id="18" name="Rettangolo con angoli arrotondati 17">
            <a:extLst>
              <a:ext uri="{FF2B5EF4-FFF2-40B4-BE49-F238E27FC236}">
                <a16:creationId xmlns:a16="http://schemas.microsoft.com/office/drawing/2014/main" xmlns="" id="{18BE851B-937E-443C-B539-123C17D8774B}"/>
              </a:ext>
            </a:extLst>
          </p:cNvPr>
          <p:cNvSpPr/>
          <p:nvPr/>
        </p:nvSpPr>
        <p:spPr>
          <a:xfrm>
            <a:off x="374574" y="694063"/>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600" dirty="0">
                <a:solidFill>
                  <a:schemeClr val="bg1"/>
                </a:solidFill>
                <a:hlinkClick r:id="rId3" action="ppaction://hlinksldjump">
                  <a:extLst>
                    <a:ext uri="{A12FA001-AC4F-418D-AE19-62706E023703}">
                      <ahyp:hlinkClr xmlns:ahyp="http://schemas.microsoft.com/office/drawing/2018/hyperlinkcolor" xmlns="" val="tx"/>
                    </a:ext>
                  </a:extLst>
                </a:hlinkClick>
              </a:rPr>
              <a:t>Accesso</a:t>
            </a:r>
            <a:endParaRPr lang="it-IT" sz="1600" dirty="0">
              <a:solidFill>
                <a:schemeClr val="bg1"/>
              </a:solidFill>
            </a:endParaRPr>
          </a:p>
        </p:txBody>
      </p:sp>
      <p:sp>
        <p:nvSpPr>
          <p:cNvPr id="19" name="Rettangolo con angoli arrotondati 18">
            <a:extLst>
              <a:ext uri="{FF2B5EF4-FFF2-40B4-BE49-F238E27FC236}">
                <a16:creationId xmlns:a16="http://schemas.microsoft.com/office/drawing/2014/main" xmlns="" id="{0A5EB5F9-0F36-48F5-ABF2-2EB80000C6F3}"/>
              </a:ext>
            </a:extLst>
          </p:cNvPr>
          <p:cNvSpPr/>
          <p:nvPr/>
        </p:nvSpPr>
        <p:spPr>
          <a:xfrm>
            <a:off x="374573" y="1981204"/>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600" dirty="0">
                <a:solidFill>
                  <a:schemeClr val="bg1"/>
                </a:solidFill>
                <a:hlinkClick r:id="rId4" action="ppaction://hlinksldjump">
                  <a:extLst>
                    <a:ext uri="{A12FA001-AC4F-418D-AE19-62706E023703}">
                      <ahyp:hlinkClr xmlns:ahyp="http://schemas.microsoft.com/office/drawing/2018/hyperlinkcolor" xmlns="" val="tx"/>
                    </a:ext>
                  </a:extLst>
                </a:hlinkClick>
              </a:rPr>
              <a:t>Inquadramento diagnostico </a:t>
            </a:r>
            <a:endParaRPr lang="it-IT" sz="1600" dirty="0">
              <a:solidFill>
                <a:schemeClr val="bg1"/>
              </a:solidFill>
            </a:endParaRPr>
          </a:p>
        </p:txBody>
      </p:sp>
      <p:sp>
        <p:nvSpPr>
          <p:cNvPr id="20" name="Rettangolo con angoli arrotondati 19">
            <a:extLst>
              <a:ext uri="{FF2B5EF4-FFF2-40B4-BE49-F238E27FC236}">
                <a16:creationId xmlns:a16="http://schemas.microsoft.com/office/drawing/2014/main" xmlns="" id="{4D471875-B610-4BB6-8963-083E6EB9EE68}"/>
              </a:ext>
            </a:extLst>
          </p:cNvPr>
          <p:cNvSpPr/>
          <p:nvPr/>
        </p:nvSpPr>
        <p:spPr>
          <a:xfrm>
            <a:off x="374572" y="3268345"/>
            <a:ext cx="1619479" cy="1041091"/>
          </a:xfrm>
          <a:prstGeom prst="roundRect">
            <a:avLst/>
          </a:prstGeom>
          <a:solidFill>
            <a:srgbClr val="4472C4">
              <a:shade val="80000"/>
              <a:hueOff val="232855"/>
              <a:satOff val="-4171"/>
              <a:lumOff val="17723"/>
              <a:alphaOff val="0"/>
            </a:srgbClr>
          </a:solidFill>
          <a:ln w="12700" cap="flat" cmpd="sng" algn="ctr">
            <a:solidFill>
              <a:prstClr val="white">
                <a:hueOff val="0"/>
                <a:satOff val="0"/>
                <a:lumOff val="0"/>
                <a:alphaOff val="0"/>
              </a:prstClr>
            </a:solidFill>
            <a:prstDash val="solid"/>
            <a:miter lim="800000"/>
          </a:ln>
          <a:effectLst/>
        </p:spPr>
        <p:txBody>
          <a:bodyPr rot="0" spcFirstLastPara="0" vertOverflow="overflow" horzOverflow="overflow" vert="horz" wrap="square" lIns="0" tIns="58293" rIns="75565" bIns="0" numCol="1" spcCol="1270" rtlCol="0" fromWordArt="0" anchor="ctr" anchorCtr="0" forceAA="0" compatLnSpc="1">
            <a:prstTxWarp prst="textNoShape">
              <a:avLst/>
            </a:prstTxWarp>
            <a:noAutofit/>
          </a:bodyPr>
          <a:lstStyle/>
          <a:p>
            <a:pPr marL="180975" indent="-180975" algn="ctr"/>
            <a:r>
              <a:rPr lang="it-IT" sz="1600" dirty="0">
                <a:solidFill>
                  <a:schemeClr val="bg1"/>
                </a:solidFill>
              </a:rPr>
              <a:t>Trattamento</a:t>
            </a:r>
          </a:p>
        </p:txBody>
      </p:sp>
      <p:sp>
        <p:nvSpPr>
          <p:cNvPr id="21" name="Rettangolo con angoli arrotondati 20">
            <a:extLst>
              <a:ext uri="{FF2B5EF4-FFF2-40B4-BE49-F238E27FC236}">
                <a16:creationId xmlns:a16="http://schemas.microsoft.com/office/drawing/2014/main" xmlns="" id="{00F857A5-1925-4398-BFA7-7D2B07994F9E}"/>
              </a:ext>
            </a:extLst>
          </p:cNvPr>
          <p:cNvSpPr/>
          <p:nvPr/>
        </p:nvSpPr>
        <p:spPr>
          <a:xfrm>
            <a:off x="374572" y="4555487"/>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a:solidFill>
                  <a:schemeClr val="bg1"/>
                </a:solidFill>
                <a:hlinkClick r:id="rId5" action="ppaction://hlinksldjump">
                  <a:extLst>
                    <a:ext uri="{A12FA001-AC4F-418D-AE19-62706E023703}">
                      <ahyp:hlinkClr xmlns:ahyp="http://schemas.microsoft.com/office/drawing/2018/hyperlinkcolor" xmlns="" val="tx"/>
                    </a:ext>
                  </a:extLst>
                </a:hlinkClick>
              </a:rPr>
              <a:t>Recovery</a:t>
            </a:r>
            <a:endParaRPr lang="it-IT" sz="1600" dirty="0">
              <a:solidFill>
                <a:schemeClr val="bg1"/>
              </a:solidFill>
            </a:endParaRPr>
          </a:p>
        </p:txBody>
      </p:sp>
      <p:sp>
        <p:nvSpPr>
          <p:cNvPr id="14" name="Rettangolo 13">
            <a:extLst>
              <a:ext uri="{FF2B5EF4-FFF2-40B4-BE49-F238E27FC236}">
                <a16:creationId xmlns:a16="http://schemas.microsoft.com/office/drawing/2014/main" xmlns="" id="{486F9EA2-0ED6-4769-AC72-C236D2D2F9FF}"/>
              </a:ext>
            </a:extLst>
          </p:cNvPr>
          <p:cNvSpPr/>
          <p:nvPr/>
        </p:nvSpPr>
        <p:spPr>
          <a:xfrm>
            <a:off x="2445742" y="694064"/>
            <a:ext cx="6323683" cy="5395246"/>
          </a:xfrm>
          <a:prstGeom prst="rect">
            <a:avLst/>
          </a:prstGeom>
          <a:solidFill>
            <a:schemeClr val="bg1">
              <a:lumMod val="95000"/>
            </a:schemeClr>
          </a:solidFill>
          <a:ln>
            <a:solidFill>
              <a:schemeClr val="accent6">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it-IT" sz="1400" b="1" dirty="0">
                <a:solidFill>
                  <a:srgbClr val="002060"/>
                </a:solidFill>
                <a:cs typeface="Arial" panose="020B0604020202020204" pitchFamily="34" charset="0"/>
              </a:rPr>
              <a:t>	</a:t>
            </a:r>
            <a:endParaRPr lang="it-IT" sz="1400" b="1" dirty="0" smtClean="0">
              <a:solidFill>
                <a:srgbClr val="002060"/>
              </a:solidFill>
              <a:cs typeface="Arial" panose="020B0604020202020204" pitchFamily="34" charset="0"/>
            </a:endParaRPr>
          </a:p>
          <a:p>
            <a:pPr algn="ctr"/>
            <a:r>
              <a:rPr lang="it-IT" sz="1400" b="1" dirty="0" smtClean="0">
                <a:solidFill>
                  <a:srgbClr val="002060"/>
                </a:solidFill>
                <a:cs typeface="Arial" panose="020B0604020202020204" pitchFamily="34" charset="0"/>
              </a:rPr>
              <a:t> </a:t>
            </a:r>
            <a:r>
              <a:rPr lang="it-IT" sz="1400" b="1" dirty="0">
                <a:solidFill>
                  <a:srgbClr val="002060"/>
                </a:solidFill>
                <a:cs typeface="Arial" panose="020B0604020202020204" pitchFamily="34" charset="0"/>
              </a:rPr>
              <a:t>Programma </a:t>
            </a:r>
            <a:r>
              <a:rPr lang="it-IT" sz="1400" b="1" dirty="0">
                <a:solidFill>
                  <a:srgbClr val="002060"/>
                </a:solidFill>
                <a:cs typeface="Arial" panose="020B0604020202020204" pitchFamily="34" charset="0"/>
              </a:rPr>
              <a:t>riabilitativo: </a:t>
            </a:r>
            <a:r>
              <a:rPr lang="it-IT" sz="1400" b="1" dirty="0" smtClean="0">
                <a:solidFill>
                  <a:srgbClr val="002060"/>
                </a:solidFill>
                <a:cs typeface="Arial" panose="020B0604020202020204" pitchFamily="34" charset="0"/>
              </a:rPr>
              <a:t>verso </a:t>
            </a:r>
            <a:r>
              <a:rPr lang="it-IT" sz="1400" b="1" dirty="0">
                <a:solidFill>
                  <a:srgbClr val="002060"/>
                </a:solidFill>
                <a:cs typeface="Arial" panose="020B0604020202020204" pitchFamily="34" charset="0"/>
              </a:rPr>
              <a:t>la Recovery</a:t>
            </a:r>
          </a:p>
          <a:p>
            <a:endParaRPr lang="it-IT" sz="1400" dirty="0">
              <a:solidFill>
                <a:srgbClr val="002060"/>
              </a:solidFill>
              <a:cs typeface="Arial" panose="020B0604020202020204" pitchFamily="34" charset="0"/>
            </a:endParaRPr>
          </a:p>
          <a:p>
            <a:pPr algn="ctr"/>
            <a:endParaRPr lang="it-IT" sz="1400" b="1" dirty="0" smtClean="0">
              <a:solidFill>
                <a:srgbClr val="002060"/>
              </a:solidFill>
              <a:cs typeface="Arial" panose="020B0604020202020204" pitchFamily="34" charset="0"/>
            </a:endParaRPr>
          </a:p>
          <a:p>
            <a:r>
              <a:rPr lang="it-IT" sz="1400" dirty="0" smtClean="0">
                <a:solidFill>
                  <a:srgbClr val="002060"/>
                </a:solidFill>
              </a:rPr>
              <a:t>Il </a:t>
            </a:r>
            <a:r>
              <a:rPr lang="it-IT" sz="1400" dirty="0">
                <a:solidFill>
                  <a:srgbClr val="002060"/>
                </a:solidFill>
              </a:rPr>
              <a:t>raggiungimento e il mantenimento del </a:t>
            </a:r>
            <a:r>
              <a:rPr lang="it-IT" sz="1400" b="1" dirty="0">
                <a:solidFill>
                  <a:srgbClr val="002060"/>
                </a:solidFill>
              </a:rPr>
              <a:t>recovery psicosociale </a:t>
            </a:r>
            <a:r>
              <a:rPr lang="it-IT" sz="1400" dirty="0">
                <a:solidFill>
                  <a:srgbClr val="002060"/>
                </a:solidFill>
              </a:rPr>
              <a:t>devono essere obiettivi posti contestualmente al processo diagnostico fin dall’inizio del trattamento</a:t>
            </a:r>
            <a:r>
              <a:rPr lang="it-IT" sz="1400" baseline="30000" dirty="0">
                <a:solidFill>
                  <a:srgbClr val="002060"/>
                </a:solidFill>
              </a:rPr>
              <a:t>36</a:t>
            </a:r>
            <a:r>
              <a:rPr lang="it-IT" sz="1400" dirty="0">
                <a:solidFill>
                  <a:srgbClr val="002060"/>
                </a:solidFill>
              </a:rPr>
              <a:t>. Secondo la definizione della SAMSHA</a:t>
            </a:r>
            <a:r>
              <a:rPr lang="it-IT" sz="1400" baseline="30000" dirty="0">
                <a:solidFill>
                  <a:srgbClr val="002060"/>
                </a:solidFill>
              </a:rPr>
              <a:t>40</a:t>
            </a:r>
            <a:r>
              <a:rPr lang="it-IT" sz="1400" dirty="0">
                <a:solidFill>
                  <a:srgbClr val="002060"/>
                </a:solidFill>
              </a:rPr>
              <a:t>, la recovery è un processo di cambiamento attraverso il quale gli individui migliorano la loro salute e il loro benessere, vivono una vita autonoma (self-</a:t>
            </a:r>
            <a:r>
              <a:rPr lang="it-IT" sz="1400" dirty="0" err="1">
                <a:solidFill>
                  <a:srgbClr val="002060"/>
                </a:solidFill>
              </a:rPr>
              <a:t>directed</a:t>
            </a:r>
            <a:r>
              <a:rPr lang="it-IT" sz="1400" dirty="0">
                <a:solidFill>
                  <a:srgbClr val="002060"/>
                </a:solidFill>
              </a:rPr>
              <a:t>), e cercano di raggiungere il loro pieno potenziale</a:t>
            </a:r>
            <a:r>
              <a:rPr lang="it-IT" sz="1400" dirty="0" smtClean="0">
                <a:solidFill>
                  <a:srgbClr val="002060"/>
                </a:solidFill>
              </a:rPr>
              <a:t>. </a:t>
            </a:r>
          </a:p>
          <a:p>
            <a:endParaRPr lang="it-IT" sz="1400" dirty="0" smtClean="0">
              <a:solidFill>
                <a:srgbClr val="002060"/>
              </a:solidFill>
            </a:endParaRPr>
          </a:p>
          <a:p>
            <a:r>
              <a:rPr lang="it-IT" sz="1400" dirty="0">
                <a:solidFill>
                  <a:srgbClr val="002060"/>
                </a:solidFill>
                <a:cs typeface="Arial" panose="020B0604020202020204" pitchFamily="34" charset="0"/>
              </a:rPr>
              <a:t>Le </a:t>
            </a:r>
            <a:r>
              <a:rPr lang="it-IT" sz="1400" b="1" dirty="0">
                <a:solidFill>
                  <a:srgbClr val="002060"/>
                </a:solidFill>
                <a:cs typeface="Arial" panose="020B0604020202020204" pitchFamily="34" charset="0"/>
              </a:rPr>
              <a:t>quattro principali dimensioni o aree nelle quali si svolge il processo di recovery</a:t>
            </a:r>
            <a:r>
              <a:rPr lang="it-IT" sz="1400" dirty="0">
                <a:solidFill>
                  <a:srgbClr val="002060"/>
                </a:solidFill>
                <a:cs typeface="Arial" panose="020B0604020202020204" pitchFamily="34" charset="0"/>
              </a:rPr>
              <a:t> sono:</a:t>
            </a:r>
          </a:p>
          <a:p>
            <a:pPr marL="285750" indent="-285750">
              <a:buFont typeface="Arial" panose="020B0604020202020204" pitchFamily="34" charset="0"/>
              <a:buChar char="•"/>
            </a:pPr>
            <a:r>
              <a:rPr lang="it-IT" sz="1400" b="1" dirty="0">
                <a:solidFill>
                  <a:srgbClr val="002060"/>
                </a:solidFill>
                <a:cs typeface="Arial" panose="020B0604020202020204" pitchFamily="34" charset="0"/>
              </a:rPr>
              <a:t>La salute</a:t>
            </a:r>
            <a:r>
              <a:rPr lang="it-IT" sz="1400" dirty="0">
                <a:solidFill>
                  <a:srgbClr val="002060"/>
                </a:solidFill>
                <a:cs typeface="Arial" panose="020B0604020202020204" pitchFamily="34" charset="0"/>
              </a:rPr>
              <a:t>: acquisire la capacità di gestire la propria malattia o i sintomi che la caratterizzano, in relazione sia ai disturbi psicotici che a quelli da uso di sostanze; inclusi l’astensione dall’uso di alcol, sostanze illecite, farmaci non prescritti, la gestione delle terapie, le scelte informate a favore della salute fisica ed emotiva.</a:t>
            </a:r>
          </a:p>
          <a:p>
            <a:pPr marL="285750" indent="-285750">
              <a:buFont typeface="Arial" panose="020B0604020202020204" pitchFamily="34" charset="0"/>
              <a:buChar char="•"/>
            </a:pPr>
            <a:r>
              <a:rPr lang="it-IT" sz="1400" b="1" dirty="0">
                <a:solidFill>
                  <a:srgbClr val="002060"/>
                </a:solidFill>
                <a:cs typeface="Arial" panose="020B0604020202020204" pitchFamily="34" charset="0"/>
              </a:rPr>
              <a:t>La casa</a:t>
            </a:r>
            <a:r>
              <a:rPr lang="it-IT" sz="1400" dirty="0">
                <a:solidFill>
                  <a:srgbClr val="002060"/>
                </a:solidFill>
                <a:cs typeface="Arial" panose="020B0604020202020204" pitchFamily="34" charset="0"/>
              </a:rPr>
              <a:t>: avere un posto sicuro e stabile dove vivere. </a:t>
            </a:r>
          </a:p>
          <a:p>
            <a:pPr marL="285750" indent="-285750">
              <a:buFont typeface="Arial" panose="020B0604020202020204" pitchFamily="34" charset="0"/>
              <a:buChar char="•"/>
            </a:pPr>
            <a:r>
              <a:rPr lang="it-IT" sz="1400" b="1" dirty="0">
                <a:solidFill>
                  <a:srgbClr val="002060"/>
                </a:solidFill>
                <a:cs typeface="Arial" panose="020B0604020202020204" pitchFamily="34" charset="0"/>
              </a:rPr>
              <a:t>L’occupazione</a:t>
            </a:r>
            <a:r>
              <a:rPr lang="it-IT" sz="1400" dirty="0">
                <a:solidFill>
                  <a:srgbClr val="002060"/>
                </a:solidFill>
                <a:cs typeface="Arial" panose="020B0604020202020204" pitchFamily="34" charset="0"/>
              </a:rPr>
              <a:t>: questa area riguarda le attività giornaliere significative, come il lavoro o la scuola, il volontariato, la cura della famiglia o impegni creativi nonché autonomia, reddito e risorse per partecipare alla vita sociale.</a:t>
            </a:r>
          </a:p>
          <a:p>
            <a:pPr marL="285750" indent="-285750">
              <a:buFont typeface="Arial" panose="020B0604020202020204" pitchFamily="34" charset="0"/>
              <a:buChar char="•"/>
            </a:pPr>
            <a:r>
              <a:rPr lang="it-IT" sz="1400" b="1" dirty="0">
                <a:solidFill>
                  <a:srgbClr val="002060"/>
                </a:solidFill>
                <a:cs typeface="Arial" panose="020B0604020202020204" pitchFamily="34" charset="0"/>
              </a:rPr>
              <a:t>La comunità</a:t>
            </a:r>
            <a:r>
              <a:rPr lang="it-IT" sz="1400" dirty="0">
                <a:solidFill>
                  <a:srgbClr val="002060"/>
                </a:solidFill>
                <a:cs typeface="Arial" panose="020B0604020202020204" pitchFamily="34" charset="0"/>
              </a:rPr>
              <a:t>: la possibilità/capacità di trovare nella comunità relazioni e reti sociali che forniscano sostegno, amicizia, amore e speranza.</a:t>
            </a:r>
          </a:p>
          <a:p>
            <a:endParaRPr lang="it-IT" sz="1400" dirty="0" smtClean="0">
              <a:solidFill>
                <a:srgbClr val="002060"/>
              </a:solidFill>
            </a:endParaRPr>
          </a:p>
          <a:p>
            <a:endParaRPr lang="it-IT" sz="1400" dirty="0">
              <a:solidFill>
                <a:srgbClr val="002060"/>
              </a:solidFill>
              <a:cs typeface="Arial" panose="020B0604020202020204" pitchFamily="34" charset="0"/>
            </a:endParaRPr>
          </a:p>
          <a:p>
            <a:endParaRPr lang="it-IT" sz="1400" dirty="0">
              <a:solidFill>
                <a:srgbClr val="002060"/>
              </a:solidFill>
              <a:cs typeface="Arial" panose="020B0604020202020204" pitchFamily="34" charset="0"/>
            </a:endParaRPr>
          </a:p>
        </p:txBody>
      </p:sp>
      <p:sp>
        <p:nvSpPr>
          <p:cNvPr id="15" name="Memoria ad accesso sequenziale 14">
            <a:extLst>
              <a:ext uri="{FF2B5EF4-FFF2-40B4-BE49-F238E27FC236}">
                <a16:creationId xmlns:a16="http://schemas.microsoft.com/office/drawing/2014/main" xmlns="" id="{1ED45F3B-C1CE-4AAA-AA33-7ED573DA21C6}"/>
              </a:ext>
            </a:extLst>
          </p:cNvPr>
          <p:cNvSpPr/>
          <p:nvPr/>
        </p:nvSpPr>
        <p:spPr>
          <a:xfrm flipH="1">
            <a:off x="2519982" y="816590"/>
            <a:ext cx="558497" cy="422930"/>
          </a:xfrm>
          <a:prstGeom prst="flowChartMagneticTap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10</a:t>
            </a:r>
          </a:p>
        </p:txBody>
      </p:sp>
    </p:spTree>
    <p:extLst>
      <p:ext uri="{BB962C8B-B14F-4D97-AF65-F5344CB8AC3E}">
        <p14:creationId xmlns:p14="http://schemas.microsoft.com/office/powerpoint/2010/main" val="5753713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ccia in giù 5">
            <a:extLst>
              <a:ext uri="{FF2B5EF4-FFF2-40B4-BE49-F238E27FC236}">
                <a16:creationId xmlns:a16="http://schemas.microsoft.com/office/drawing/2014/main" xmlns="" id="{51EF3E1A-FE78-476A-8990-4CD6F235C07C}"/>
              </a:ext>
            </a:extLst>
          </p:cNvPr>
          <p:cNvSpPr/>
          <p:nvPr/>
        </p:nvSpPr>
        <p:spPr>
          <a:xfrm>
            <a:off x="826265" y="176270"/>
            <a:ext cx="705080" cy="6202496"/>
          </a:xfrm>
          <a:prstGeom prst="downArrow">
            <a:avLst/>
          </a:prstGeom>
          <a:ln>
            <a:noFill/>
          </a:ln>
        </p:spPr>
        <p:style>
          <a:lnRef idx="0">
            <a:scrgbClr r="0" g="0" b="0"/>
          </a:lnRef>
          <a:fillRef idx="1003">
            <a:schemeClr val="lt2"/>
          </a:fillRef>
          <a:effectRef idx="0">
            <a:scrgbClr r="0" g="0" b="0"/>
          </a:effectRef>
          <a:fontRef idx="minor">
            <a:schemeClr val="lt1"/>
          </a:fontRef>
        </p:style>
        <p:txBody>
          <a:bodyPr rtlCol="0" anchor="ctr"/>
          <a:lstStyle/>
          <a:p>
            <a:pPr algn="ctr"/>
            <a:endParaRPr lang="it-IT"/>
          </a:p>
        </p:txBody>
      </p:sp>
      <p:sp>
        <p:nvSpPr>
          <p:cNvPr id="7" name="CasellaDiTesto 6">
            <a:extLst>
              <a:ext uri="{FF2B5EF4-FFF2-40B4-BE49-F238E27FC236}">
                <a16:creationId xmlns:a16="http://schemas.microsoft.com/office/drawing/2014/main" xmlns="" id="{C0F7DBDA-C090-4852-A889-F022E113FDE7}"/>
              </a:ext>
            </a:extLst>
          </p:cNvPr>
          <p:cNvSpPr txBox="1"/>
          <p:nvPr/>
        </p:nvSpPr>
        <p:spPr>
          <a:xfrm>
            <a:off x="0" y="-3417"/>
            <a:ext cx="9144000" cy="276999"/>
          </a:xfrm>
          <a:prstGeom prst="rect">
            <a:avLst/>
          </a:prstGeom>
          <a:solidFill>
            <a:srgbClr val="FFC000"/>
          </a:solidFill>
          <a:ln>
            <a:noFill/>
          </a:ln>
        </p:spPr>
        <p:style>
          <a:lnRef idx="0">
            <a:scrgbClr r="0" g="0" b="0"/>
          </a:lnRef>
          <a:fillRef idx="1003">
            <a:schemeClr val="lt2"/>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it-IT" dirty="0">
                <a:solidFill>
                  <a:srgbClr val="002060"/>
                </a:solidFill>
              </a:rPr>
              <a:t>PDTA Esordio psicotico e comorbidità </a:t>
            </a:r>
          </a:p>
        </p:txBody>
      </p:sp>
      <p:sp>
        <p:nvSpPr>
          <p:cNvPr id="13" name="CasellaDiTesto 10">
            <a:extLst>
              <a:ext uri="{FF2B5EF4-FFF2-40B4-BE49-F238E27FC236}">
                <a16:creationId xmlns:a16="http://schemas.microsoft.com/office/drawing/2014/main" xmlns="" id="{9131BAAD-4BB2-4BBD-AD11-C69B0E56169F}"/>
              </a:ext>
            </a:extLst>
          </p:cNvPr>
          <p:cNvSpPr txBox="1">
            <a:spLocks noChangeArrowheads="1"/>
          </p:cNvSpPr>
          <p:nvPr/>
        </p:nvSpPr>
        <p:spPr bwMode="auto">
          <a:xfrm>
            <a:off x="6932185" y="6378987"/>
            <a:ext cx="2084225" cy="26161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it-IT" altLang="it-IT" sz="1100" i="1" dirty="0">
                <a:solidFill>
                  <a:schemeClr val="bg1"/>
                </a:solidFill>
                <a:latin typeface="Verdana" panose="020B0604030504040204" pitchFamily="34" charset="0"/>
                <a:hlinkClick r:id="rId2" action="ppaction://hlinksldjump"/>
              </a:rPr>
              <a:t>Torna alla mappa generale</a:t>
            </a:r>
            <a:endParaRPr lang="it-IT" altLang="it-IT" sz="1100" i="1" dirty="0">
              <a:solidFill>
                <a:schemeClr val="bg1"/>
              </a:solidFill>
              <a:latin typeface="Verdana" panose="020B0604030504040204" pitchFamily="34" charset="0"/>
            </a:endParaRPr>
          </a:p>
        </p:txBody>
      </p:sp>
      <p:sp>
        <p:nvSpPr>
          <p:cNvPr id="18" name="Rettangolo con angoli arrotondati 17">
            <a:extLst>
              <a:ext uri="{FF2B5EF4-FFF2-40B4-BE49-F238E27FC236}">
                <a16:creationId xmlns:a16="http://schemas.microsoft.com/office/drawing/2014/main" xmlns="" id="{18BE851B-937E-443C-B539-123C17D8774B}"/>
              </a:ext>
            </a:extLst>
          </p:cNvPr>
          <p:cNvSpPr/>
          <p:nvPr/>
        </p:nvSpPr>
        <p:spPr>
          <a:xfrm>
            <a:off x="374574" y="694063"/>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600" dirty="0">
                <a:solidFill>
                  <a:schemeClr val="bg1"/>
                </a:solidFill>
                <a:hlinkClick r:id="rId3" action="ppaction://hlinksldjump">
                  <a:extLst>
                    <a:ext uri="{A12FA001-AC4F-418D-AE19-62706E023703}">
                      <ahyp:hlinkClr xmlns:ahyp="http://schemas.microsoft.com/office/drawing/2018/hyperlinkcolor" xmlns="" val="tx"/>
                    </a:ext>
                  </a:extLst>
                </a:hlinkClick>
              </a:rPr>
              <a:t>Accesso</a:t>
            </a:r>
            <a:endParaRPr lang="it-IT" sz="1600" dirty="0">
              <a:solidFill>
                <a:schemeClr val="bg1"/>
              </a:solidFill>
            </a:endParaRPr>
          </a:p>
        </p:txBody>
      </p:sp>
      <p:sp>
        <p:nvSpPr>
          <p:cNvPr id="19" name="Rettangolo con angoli arrotondati 18">
            <a:extLst>
              <a:ext uri="{FF2B5EF4-FFF2-40B4-BE49-F238E27FC236}">
                <a16:creationId xmlns:a16="http://schemas.microsoft.com/office/drawing/2014/main" xmlns="" id="{0A5EB5F9-0F36-48F5-ABF2-2EB80000C6F3}"/>
              </a:ext>
            </a:extLst>
          </p:cNvPr>
          <p:cNvSpPr/>
          <p:nvPr/>
        </p:nvSpPr>
        <p:spPr>
          <a:xfrm>
            <a:off x="374573" y="1981204"/>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600" dirty="0">
                <a:solidFill>
                  <a:schemeClr val="bg1"/>
                </a:solidFill>
                <a:hlinkClick r:id="rId4" action="ppaction://hlinksldjump">
                  <a:extLst>
                    <a:ext uri="{A12FA001-AC4F-418D-AE19-62706E023703}">
                      <ahyp:hlinkClr xmlns:ahyp="http://schemas.microsoft.com/office/drawing/2018/hyperlinkcolor" xmlns="" val="tx"/>
                    </a:ext>
                  </a:extLst>
                </a:hlinkClick>
              </a:rPr>
              <a:t>Inquadramento diagnostico </a:t>
            </a:r>
            <a:endParaRPr lang="it-IT" sz="1600" dirty="0">
              <a:solidFill>
                <a:schemeClr val="bg1"/>
              </a:solidFill>
            </a:endParaRPr>
          </a:p>
        </p:txBody>
      </p:sp>
      <p:sp>
        <p:nvSpPr>
          <p:cNvPr id="21" name="Rettangolo con angoli arrotondati 20">
            <a:extLst>
              <a:ext uri="{FF2B5EF4-FFF2-40B4-BE49-F238E27FC236}">
                <a16:creationId xmlns:a16="http://schemas.microsoft.com/office/drawing/2014/main" xmlns="" id="{00F857A5-1925-4398-BFA7-7D2B07994F9E}"/>
              </a:ext>
            </a:extLst>
          </p:cNvPr>
          <p:cNvSpPr/>
          <p:nvPr/>
        </p:nvSpPr>
        <p:spPr>
          <a:xfrm>
            <a:off x="374572" y="4555487"/>
            <a:ext cx="1619479" cy="1041091"/>
          </a:xfrm>
          <a:prstGeom prst="roundRect">
            <a:avLst/>
          </a:prstGeom>
          <a:solidFill>
            <a:srgbClr val="4472C4">
              <a:shade val="80000"/>
              <a:hueOff val="349283"/>
              <a:satOff val="-6256"/>
              <a:lumOff val="26585"/>
              <a:alphaOff val="0"/>
            </a:srgbClr>
          </a:solidFill>
          <a:ln w="12700" cap="flat" cmpd="sng" algn="ctr">
            <a:solidFill>
              <a:prstClr val="white">
                <a:hueOff val="0"/>
                <a:satOff val="0"/>
                <a:lumOff val="0"/>
                <a:alphaOff val="0"/>
              </a:prstClr>
            </a:solidFill>
            <a:prstDash val="solid"/>
            <a:miter lim="800000"/>
          </a:ln>
          <a:effectLst/>
        </p:spPr>
        <p:txBody>
          <a:bodyPr rot="0" spcFirstLastPara="0" vertOverflow="overflow" horzOverflow="overflow" vert="horz" wrap="square" lIns="0" tIns="58293" rIns="75565" bIns="0" numCol="1" spcCol="1270" rtlCol="0" fromWordArt="0" anchor="ctr" anchorCtr="0" forceAA="0" compatLnSpc="1">
            <a:prstTxWarp prst="textNoShape">
              <a:avLst/>
            </a:prstTxWarp>
            <a:noAutofit/>
          </a:bodyPr>
          <a:lstStyle/>
          <a:p>
            <a:pPr algn="ctr"/>
            <a:r>
              <a:rPr lang="it-IT" sz="1600" dirty="0">
                <a:solidFill>
                  <a:schemeClr val="bg1"/>
                </a:solidFill>
              </a:rPr>
              <a:t>Recovery</a:t>
            </a:r>
          </a:p>
        </p:txBody>
      </p:sp>
      <p:sp>
        <p:nvSpPr>
          <p:cNvPr id="14" name="Rettangolo 13">
            <a:extLst>
              <a:ext uri="{FF2B5EF4-FFF2-40B4-BE49-F238E27FC236}">
                <a16:creationId xmlns:a16="http://schemas.microsoft.com/office/drawing/2014/main" xmlns="" id="{486F9EA2-0ED6-4769-AC72-C236D2D2F9FF}"/>
              </a:ext>
            </a:extLst>
          </p:cNvPr>
          <p:cNvSpPr/>
          <p:nvPr/>
        </p:nvSpPr>
        <p:spPr>
          <a:xfrm>
            <a:off x="2445742" y="694064"/>
            <a:ext cx="6323683" cy="5395246"/>
          </a:xfrm>
          <a:prstGeom prst="rect">
            <a:avLst/>
          </a:prstGeom>
          <a:solidFill>
            <a:schemeClr val="bg1">
              <a:lumMod val="95000"/>
            </a:schemeClr>
          </a:solidFill>
          <a:ln>
            <a:solidFill>
              <a:schemeClr val="accent6">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it-IT" sz="1400" b="1" dirty="0">
                <a:solidFill>
                  <a:srgbClr val="002060"/>
                </a:solidFill>
                <a:cs typeface="Arial" panose="020B0604020202020204" pitchFamily="34" charset="0"/>
              </a:rPr>
              <a:t>	</a:t>
            </a:r>
          </a:p>
          <a:p>
            <a:pPr algn="ctr"/>
            <a:r>
              <a:rPr lang="it-IT" sz="1400" b="1" dirty="0">
                <a:solidFill>
                  <a:srgbClr val="002060"/>
                </a:solidFill>
                <a:cs typeface="Arial" panose="020B0604020202020204" pitchFamily="34" charset="0"/>
              </a:rPr>
              <a:t>	 </a:t>
            </a:r>
            <a:r>
              <a:rPr lang="it-IT" sz="1400" b="1" dirty="0">
                <a:solidFill>
                  <a:srgbClr val="002060"/>
                </a:solidFill>
                <a:cs typeface="Arial" panose="020B0604020202020204" pitchFamily="34" charset="0"/>
              </a:rPr>
              <a:t>Programma riabilitativo </a:t>
            </a:r>
            <a:endParaRPr lang="it-IT" sz="1400" b="1" dirty="0" smtClean="0">
              <a:solidFill>
                <a:srgbClr val="002060"/>
              </a:solidFill>
              <a:cs typeface="Arial" panose="020B0604020202020204" pitchFamily="34" charset="0"/>
            </a:endParaRPr>
          </a:p>
          <a:p>
            <a:endParaRPr lang="it-IT" sz="1400" b="1" dirty="0">
              <a:solidFill>
                <a:srgbClr val="002060"/>
              </a:solidFill>
              <a:cs typeface="Arial" panose="020B0604020202020204" pitchFamily="34" charset="0"/>
            </a:endParaRPr>
          </a:p>
          <a:p>
            <a:endParaRPr lang="it-IT" sz="1400" b="1" dirty="0" smtClean="0">
              <a:solidFill>
                <a:srgbClr val="002060"/>
              </a:solidFill>
              <a:cs typeface="Arial" panose="020B0604020202020204" pitchFamily="34" charset="0"/>
            </a:endParaRPr>
          </a:p>
          <a:p>
            <a:r>
              <a:rPr lang="it-IT" sz="1400" dirty="0" smtClean="0">
                <a:solidFill>
                  <a:srgbClr val="002060"/>
                </a:solidFill>
              </a:rPr>
              <a:t>Gli </a:t>
            </a:r>
            <a:r>
              <a:rPr lang="it-IT" sz="1400" dirty="0">
                <a:solidFill>
                  <a:srgbClr val="002060"/>
                </a:solidFill>
              </a:rPr>
              <a:t>interventi riabilitativi dovrebbero essere attivati sulla base della identificazione delle competenze carenti, che definiranno gli obiettivi di recovery, tenendo conto sia degli aspetti legati alla psicosi sia di quelli legati al DUS. Contemporaneamente, si individueranno le risorse e le competenze del paziente e del suo tessuto familiare e sociale. La valutazione dei bisogni e delle risorse del paziente e del contesto inizia con la presa in carico, contribuendo a definire il Piano di Trattamento Individuale (PTI</a:t>
            </a:r>
            <a:r>
              <a:rPr lang="it-IT" sz="1400" dirty="0" smtClean="0">
                <a:solidFill>
                  <a:srgbClr val="002060"/>
                </a:solidFill>
              </a:rPr>
              <a:t>).</a:t>
            </a:r>
          </a:p>
          <a:p>
            <a:endParaRPr lang="it-IT" sz="1400" dirty="0">
              <a:solidFill>
                <a:srgbClr val="002060"/>
              </a:solidFill>
            </a:endParaRPr>
          </a:p>
          <a:p>
            <a:r>
              <a:rPr lang="it-IT" sz="1400" dirty="0">
                <a:solidFill>
                  <a:srgbClr val="002060"/>
                </a:solidFill>
                <a:cs typeface="Arial" panose="020B0604020202020204" pitchFamily="34" charset="0"/>
              </a:rPr>
              <a:t>Nella definizione di un programma riabilitativo è fondamentale ricercare il coinvolgimento partecipe del paziente, prendendone in considerazione le preferenze.  In questo senso il percorso riabilitativo deve essere anche un processo di Empowerment per il paziente (sostegno del paziente ad assumersi diritti/doveri rispetto alla propria condizione/malattia e rispetto al contesto</a:t>
            </a:r>
            <a:r>
              <a:rPr lang="it-IT" sz="1400" dirty="0" smtClean="0">
                <a:solidFill>
                  <a:srgbClr val="002060"/>
                </a:solidFill>
                <a:cs typeface="Arial" panose="020B0604020202020204" pitchFamily="34" charset="0"/>
              </a:rPr>
              <a:t>).</a:t>
            </a:r>
          </a:p>
          <a:p>
            <a:endParaRPr lang="it-IT" sz="1400" dirty="0">
              <a:solidFill>
                <a:srgbClr val="002060"/>
              </a:solidFill>
              <a:cs typeface="Arial" panose="020B0604020202020204" pitchFamily="34" charset="0"/>
            </a:endParaRPr>
          </a:p>
          <a:p>
            <a:r>
              <a:rPr lang="it-IT" sz="1400" dirty="0">
                <a:solidFill>
                  <a:srgbClr val="002060"/>
                </a:solidFill>
                <a:cs typeface="Arial" panose="020B0604020202020204" pitchFamily="34" charset="0"/>
              </a:rPr>
              <a:t>La riabilitazione deve svolgersi primariamente nel territorio utilizzando la Rete dei Servizi Socio-Sanitari (CSM, </a:t>
            </a:r>
            <a:r>
              <a:rPr lang="it-IT" sz="1400" dirty="0" err="1">
                <a:solidFill>
                  <a:srgbClr val="002060"/>
                </a:solidFill>
                <a:cs typeface="Arial" panose="020B0604020202020204" pitchFamily="34" charset="0"/>
              </a:rPr>
              <a:t>SerD</a:t>
            </a:r>
            <a:r>
              <a:rPr lang="it-IT" sz="1400" dirty="0">
                <a:solidFill>
                  <a:srgbClr val="002060"/>
                </a:solidFill>
                <a:cs typeface="Arial" panose="020B0604020202020204" pitchFamily="34" charset="0"/>
              </a:rPr>
              <a:t>, NPI, SIL) e della altre agenzie che possono concorrere alla realizzazione del Piano di Trattamento Individuale. Tra le agenzie diverse dai Servizi ULSS, si possono annoverare i Comuni, gli enti del Privato Sociale, il volontariato, i gruppi di auto-aiuto.  </a:t>
            </a:r>
          </a:p>
          <a:p>
            <a:pPr marL="285750" indent="-285750">
              <a:buFont typeface="Arial" panose="020B0604020202020204" pitchFamily="34" charset="0"/>
              <a:buChar char="•"/>
            </a:pPr>
            <a:endParaRPr lang="it-IT" sz="1400" dirty="0">
              <a:solidFill>
                <a:srgbClr val="002060"/>
              </a:solidFill>
              <a:cs typeface="Arial" panose="020B0604020202020204" pitchFamily="34" charset="0"/>
            </a:endParaRPr>
          </a:p>
        </p:txBody>
      </p:sp>
      <p:sp>
        <p:nvSpPr>
          <p:cNvPr id="15" name="Memoria ad accesso sequenziale 14">
            <a:extLst>
              <a:ext uri="{FF2B5EF4-FFF2-40B4-BE49-F238E27FC236}">
                <a16:creationId xmlns:a16="http://schemas.microsoft.com/office/drawing/2014/main" xmlns="" id="{1ED45F3B-C1CE-4AAA-AA33-7ED573DA21C6}"/>
              </a:ext>
            </a:extLst>
          </p:cNvPr>
          <p:cNvSpPr/>
          <p:nvPr/>
        </p:nvSpPr>
        <p:spPr>
          <a:xfrm flipH="1">
            <a:off x="2519982" y="816590"/>
            <a:ext cx="558497" cy="422930"/>
          </a:xfrm>
          <a:prstGeom prst="flowChartMagneticTap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14</a:t>
            </a:r>
          </a:p>
        </p:txBody>
      </p:sp>
      <p:sp>
        <p:nvSpPr>
          <p:cNvPr id="11" name="Rettangolo con angoli arrotondati 10">
            <a:extLst>
              <a:ext uri="{FF2B5EF4-FFF2-40B4-BE49-F238E27FC236}">
                <a16:creationId xmlns:a16="http://schemas.microsoft.com/office/drawing/2014/main" xmlns="" id="{9458B0D5-E7D2-41FF-8B3B-C8F776FB0763}"/>
              </a:ext>
            </a:extLst>
          </p:cNvPr>
          <p:cNvSpPr/>
          <p:nvPr/>
        </p:nvSpPr>
        <p:spPr>
          <a:xfrm>
            <a:off x="374572" y="3268345"/>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a:solidFill>
                  <a:schemeClr val="bg1"/>
                </a:solidFill>
                <a:hlinkClick r:id="rId5" action="ppaction://hlinksldjump">
                  <a:extLst>
                    <a:ext uri="{A12FA001-AC4F-418D-AE19-62706E023703}">
                      <ahyp:hlinkClr xmlns:ahyp="http://schemas.microsoft.com/office/drawing/2018/hyperlinkcolor" xmlns="" val="tx"/>
                    </a:ext>
                  </a:extLst>
                </a:hlinkClick>
              </a:rPr>
              <a:t>Trattamento</a:t>
            </a:r>
            <a:endParaRPr lang="it-IT" sz="1600" dirty="0">
              <a:solidFill>
                <a:schemeClr val="bg1"/>
              </a:solidFill>
            </a:endParaRPr>
          </a:p>
        </p:txBody>
      </p:sp>
    </p:spTree>
    <p:extLst>
      <p:ext uri="{BB962C8B-B14F-4D97-AF65-F5344CB8AC3E}">
        <p14:creationId xmlns:p14="http://schemas.microsoft.com/office/powerpoint/2010/main" val="19431172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ccia in giù 5">
            <a:extLst>
              <a:ext uri="{FF2B5EF4-FFF2-40B4-BE49-F238E27FC236}">
                <a16:creationId xmlns:a16="http://schemas.microsoft.com/office/drawing/2014/main" xmlns="" id="{51EF3E1A-FE78-476A-8990-4CD6F235C07C}"/>
              </a:ext>
            </a:extLst>
          </p:cNvPr>
          <p:cNvSpPr/>
          <p:nvPr/>
        </p:nvSpPr>
        <p:spPr>
          <a:xfrm>
            <a:off x="826265" y="176270"/>
            <a:ext cx="705080" cy="6202496"/>
          </a:xfrm>
          <a:prstGeom prst="downArrow">
            <a:avLst/>
          </a:prstGeom>
          <a:ln>
            <a:noFill/>
          </a:ln>
        </p:spPr>
        <p:style>
          <a:lnRef idx="0">
            <a:scrgbClr r="0" g="0" b="0"/>
          </a:lnRef>
          <a:fillRef idx="1003">
            <a:schemeClr val="lt2"/>
          </a:fillRef>
          <a:effectRef idx="0">
            <a:scrgbClr r="0" g="0" b="0"/>
          </a:effectRef>
          <a:fontRef idx="minor">
            <a:schemeClr val="lt1"/>
          </a:fontRef>
        </p:style>
        <p:txBody>
          <a:bodyPr rtlCol="0" anchor="ctr"/>
          <a:lstStyle/>
          <a:p>
            <a:pPr algn="ctr"/>
            <a:endParaRPr lang="it-IT"/>
          </a:p>
        </p:txBody>
      </p:sp>
      <p:sp>
        <p:nvSpPr>
          <p:cNvPr id="7" name="CasellaDiTesto 6">
            <a:extLst>
              <a:ext uri="{FF2B5EF4-FFF2-40B4-BE49-F238E27FC236}">
                <a16:creationId xmlns:a16="http://schemas.microsoft.com/office/drawing/2014/main" xmlns="" id="{C0F7DBDA-C090-4852-A889-F022E113FDE7}"/>
              </a:ext>
            </a:extLst>
          </p:cNvPr>
          <p:cNvSpPr txBox="1"/>
          <p:nvPr/>
        </p:nvSpPr>
        <p:spPr>
          <a:xfrm>
            <a:off x="0" y="-3417"/>
            <a:ext cx="9144000" cy="276999"/>
          </a:xfrm>
          <a:prstGeom prst="rect">
            <a:avLst/>
          </a:prstGeom>
          <a:solidFill>
            <a:srgbClr val="FFC000"/>
          </a:solidFill>
          <a:ln>
            <a:noFill/>
          </a:ln>
        </p:spPr>
        <p:style>
          <a:lnRef idx="0">
            <a:scrgbClr r="0" g="0" b="0"/>
          </a:lnRef>
          <a:fillRef idx="1003">
            <a:schemeClr val="lt2"/>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it-IT" dirty="0">
                <a:solidFill>
                  <a:srgbClr val="002060"/>
                </a:solidFill>
              </a:rPr>
              <a:t>PDTA Esordio psicotico e comorbidità </a:t>
            </a:r>
          </a:p>
        </p:txBody>
      </p:sp>
      <p:sp>
        <p:nvSpPr>
          <p:cNvPr id="13" name="CasellaDiTesto 10">
            <a:extLst>
              <a:ext uri="{FF2B5EF4-FFF2-40B4-BE49-F238E27FC236}">
                <a16:creationId xmlns:a16="http://schemas.microsoft.com/office/drawing/2014/main" xmlns="" id="{9131BAAD-4BB2-4BBD-AD11-C69B0E56169F}"/>
              </a:ext>
            </a:extLst>
          </p:cNvPr>
          <p:cNvSpPr txBox="1">
            <a:spLocks noChangeArrowheads="1"/>
          </p:cNvSpPr>
          <p:nvPr/>
        </p:nvSpPr>
        <p:spPr bwMode="auto">
          <a:xfrm>
            <a:off x="6825859" y="6466493"/>
            <a:ext cx="2084225" cy="26161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it-IT" altLang="it-IT" sz="1100" i="1" dirty="0">
                <a:solidFill>
                  <a:schemeClr val="bg1"/>
                </a:solidFill>
                <a:latin typeface="Verdana" panose="020B0604030504040204" pitchFamily="34" charset="0"/>
                <a:hlinkClick r:id="rId2" action="ppaction://hlinksldjump"/>
              </a:rPr>
              <a:t>Torna alla mappa generale</a:t>
            </a:r>
            <a:endParaRPr lang="it-IT" altLang="it-IT" sz="1100" i="1" dirty="0">
              <a:solidFill>
                <a:schemeClr val="bg1"/>
              </a:solidFill>
              <a:latin typeface="Verdana" panose="020B0604030504040204" pitchFamily="34" charset="0"/>
            </a:endParaRPr>
          </a:p>
        </p:txBody>
      </p:sp>
      <p:sp>
        <p:nvSpPr>
          <p:cNvPr id="18" name="Rettangolo con angoli arrotondati 17">
            <a:extLst>
              <a:ext uri="{FF2B5EF4-FFF2-40B4-BE49-F238E27FC236}">
                <a16:creationId xmlns:a16="http://schemas.microsoft.com/office/drawing/2014/main" xmlns="" id="{18BE851B-937E-443C-B539-123C17D8774B}"/>
              </a:ext>
            </a:extLst>
          </p:cNvPr>
          <p:cNvSpPr/>
          <p:nvPr/>
        </p:nvSpPr>
        <p:spPr>
          <a:xfrm>
            <a:off x="374574" y="694063"/>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600" dirty="0">
                <a:solidFill>
                  <a:schemeClr val="bg1"/>
                </a:solidFill>
                <a:hlinkClick r:id="rId3" action="ppaction://hlinksldjump">
                  <a:extLst>
                    <a:ext uri="{A12FA001-AC4F-418D-AE19-62706E023703}">
                      <ahyp:hlinkClr xmlns:ahyp="http://schemas.microsoft.com/office/drawing/2018/hyperlinkcolor" xmlns="" val="tx"/>
                    </a:ext>
                  </a:extLst>
                </a:hlinkClick>
              </a:rPr>
              <a:t>Accesso</a:t>
            </a:r>
            <a:endParaRPr lang="it-IT" sz="1600" dirty="0">
              <a:solidFill>
                <a:schemeClr val="bg1"/>
              </a:solidFill>
            </a:endParaRPr>
          </a:p>
        </p:txBody>
      </p:sp>
      <p:sp>
        <p:nvSpPr>
          <p:cNvPr id="19" name="Rettangolo con angoli arrotondati 18">
            <a:extLst>
              <a:ext uri="{FF2B5EF4-FFF2-40B4-BE49-F238E27FC236}">
                <a16:creationId xmlns:a16="http://schemas.microsoft.com/office/drawing/2014/main" xmlns="" id="{0A5EB5F9-0F36-48F5-ABF2-2EB80000C6F3}"/>
              </a:ext>
            </a:extLst>
          </p:cNvPr>
          <p:cNvSpPr/>
          <p:nvPr/>
        </p:nvSpPr>
        <p:spPr>
          <a:xfrm>
            <a:off x="374573" y="1981204"/>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600" dirty="0">
                <a:solidFill>
                  <a:schemeClr val="bg1"/>
                </a:solidFill>
                <a:hlinkClick r:id="rId4" action="ppaction://hlinksldjump">
                  <a:extLst>
                    <a:ext uri="{A12FA001-AC4F-418D-AE19-62706E023703}">
                      <ahyp:hlinkClr xmlns:ahyp="http://schemas.microsoft.com/office/drawing/2018/hyperlinkcolor" xmlns="" val="tx"/>
                    </a:ext>
                  </a:extLst>
                </a:hlinkClick>
              </a:rPr>
              <a:t>Inquadramento diagnostico </a:t>
            </a:r>
            <a:endParaRPr lang="it-IT" sz="1600" dirty="0">
              <a:solidFill>
                <a:schemeClr val="bg1"/>
              </a:solidFill>
            </a:endParaRPr>
          </a:p>
        </p:txBody>
      </p:sp>
      <p:sp>
        <p:nvSpPr>
          <p:cNvPr id="20" name="Rettangolo con angoli arrotondati 19">
            <a:extLst>
              <a:ext uri="{FF2B5EF4-FFF2-40B4-BE49-F238E27FC236}">
                <a16:creationId xmlns:a16="http://schemas.microsoft.com/office/drawing/2014/main" xmlns="" id="{4D471875-B610-4BB6-8963-083E6EB9EE68}"/>
              </a:ext>
            </a:extLst>
          </p:cNvPr>
          <p:cNvSpPr/>
          <p:nvPr/>
        </p:nvSpPr>
        <p:spPr>
          <a:xfrm>
            <a:off x="374572" y="3268345"/>
            <a:ext cx="1619479" cy="1041091"/>
          </a:xfrm>
          <a:prstGeom prst="roundRect">
            <a:avLst/>
          </a:prstGeom>
          <a:solidFill>
            <a:srgbClr val="4472C4">
              <a:shade val="80000"/>
              <a:hueOff val="232855"/>
              <a:satOff val="-4171"/>
              <a:lumOff val="17723"/>
              <a:alphaOff val="0"/>
            </a:srgbClr>
          </a:solidFill>
          <a:ln w="12700" cap="flat" cmpd="sng" algn="ctr">
            <a:solidFill>
              <a:prstClr val="white">
                <a:hueOff val="0"/>
                <a:satOff val="0"/>
                <a:lumOff val="0"/>
                <a:alphaOff val="0"/>
              </a:prstClr>
            </a:solidFill>
            <a:prstDash val="solid"/>
            <a:miter lim="800000"/>
          </a:ln>
          <a:effectLst/>
        </p:spPr>
        <p:txBody>
          <a:bodyPr rot="0" spcFirstLastPara="0" vertOverflow="overflow" horzOverflow="overflow" vert="horz" wrap="square" lIns="0" tIns="58293" rIns="75565" bIns="0" numCol="1" spcCol="1270" rtlCol="0" fromWordArt="0" anchor="ctr" anchorCtr="0" forceAA="0" compatLnSpc="1">
            <a:prstTxWarp prst="textNoShape">
              <a:avLst/>
            </a:prstTxWarp>
            <a:noAutofit/>
          </a:bodyPr>
          <a:lstStyle/>
          <a:p>
            <a:pPr marL="180975" indent="-180975" algn="ctr"/>
            <a:r>
              <a:rPr lang="it-IT" sz="1600" dirty="0">
                <a:solidFill>
                  <a:schemeClr val="bg1"/>
                </a:solidFill>
              </a:rPr>
              <a:t>Trattamento</a:t>
            </a:r>
          </a:p>
        </p:txBody>
      </p:sp>
      <p:sp>
        <p:nvSpPr>
          <p:cNvPr id="21" name="Rettangolo con angoli arrotondati 20">
            <a:extLst>
              <a:ext uri="{FF2B5EF4-FFF2-40B4-BE49-F238E27FC236}">
                <a16:creationId xmlns:a16="http://schemas.microsoft.com/office/drawing/2014/main" xmlns="" id="{00F857A5-1925-4398-BFA7-7D2B07994F9E}"/>
              </a:ext>
            </a:extLst>
          </p:cNvPr>
          <p:cNvSpPr/>
          <p:nvPr/>
        </p:nvSpPr>
        <p:spPr>
          <a:xfrm>
            <a:off x="374572" y="4555487"/>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a:solidFill>
                  <a:schemeClr val="bg1"/>
                </a:solidFill>
                <a:hlinkClick r:id="rId5" action="ppaction://hlinksldjump">
                  <a:extLst>
                    <a:ext uri="{A12FA001-AC4F-418D-AE19-62706E023703}">
                      <ahyp:hlinkClr xmlns:ahyp="http://schemas.microsoft.com/office/drawing/2018/hyperlinkcolor" xmlns="" val="tx"/>
                    </a:ext>
                  </a:extLst>
                </a:hlinkClick>
              </a:rPr>
              <a:t>Recovery</a:t>
            </a:r>
            <a:endParaRPr lang="it-IT" sz="1600" dirty="0">
              <a:solidFill>
                <a:schemeClr val="bg1"/>
              </a:solidFill>
            </a:endParaRPr>
          </a:p>
        </p:txBody>
      </p:sp>
      <p:sp>
        <p:nvSpPr>
          <p:cNvPr id="14" name="Rettangolo 13">
            <a:extLst>
              <a:ext uri="{FF2B5EF4-FFF2-40B4-BE49-F238E27FC236}">
                <a16:creationId xmlns:a16="http://schemas.microsoft.com/office/drawing/2014/main" xmlns="" id="{486F9EA2-0ED6-4769-AC72-C236D2D2F9FF}"/>
              </a:ext>
            </a:extLst>
          </p:cNvPr>
          <p:cNvSpPr/>
          <p:nvPr/>
        </p:nvSpPr>
        <p:spPr>
          <a:xfrm>
            <a:off x="2445742" y="694064"/>
            <a:ext cx="6323683" cy="5395246"/>
          </a:xfrm>
          <a:prstGeom prst="rect">
            <a:avLst/>
          </a:prstGeom>
          <a:solidFill>
            <a:schemeClr val="bg1">
              <a:lumMod val="95000"/>
            </a:schemeClr>
          </a:solidFill>
          <a:ln>
            <a:solidFill>
              <a:schemeClr val="accent6">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it-IT" sz="1400" b="1" dirty="0">
                <a:solidFill>
                  <a:srgbClr val="002060"/>
                </a:solidFill>
                <a:cs typeface="Arial" panose="020B0604020202020204" pitchFamily="34" charset="0"/>
              </a:rPr>
              <a:t>	</a:t>
            </a:r>
          </a:p>
          <a:p>
            <a:pPr algn="ctr"/>
            <a:r>
              <a:rPr lang="it-IT" sz="1400" b="1" dirty="0">
                <a:solidFill>
                  <a:srgbClr val="002060"/>
                </a:solidFill>
                <a:cs typeface="Arial" panose="020B0604020202020204" pitchFamily="34" charset="0"/>
              </a:rPr>
              <a:t>	    </a:t>
            </a:r>
            <a:r>
              <a:rPr lang="it-IT" sz="1400" b="1" dirty="0">
                <a:solidFill>
                  <a:srgbClr val="002060"/>
                </a:solidFill>
                <a:cs typeface="Arial" panose="020B0604020202020204" pitchFamily="34" charset="0"/>
              </a:rPr>
              <a:t> Programma </a:t>
            </a:r>
            <a:r>
              <a:rPr lang="it-IT" sz="1400" b="1" dirty="0" smtClean="0">
                <a:solidFill>
                  <a:srgbClr val="002060"/>
                </a:solidFill>
                <a:cs typeface="Arial" panose="020B0604020202020204" pitchFamily="34" charset="0"/>
              </a:rPr>
              <a:t>riabilitativo - </a:t>
            </a:r>
            <a:r>
              <a:rPr lang="it-IT" sz="1400" b="1" dirty="0" err="1" smtClean="0">
                <a:solidFill>
                  <a:srgbClr val="002060"/>
                </a:solidFill>
                <a:cs typeface="Arial" panose="020B0604020202020204" pitchFamily="34" charset="0"/>
              </a:rPr>
              <a:t>Assessment</a:t>
            </a:r>
            <a:r>
              <a:rPr lang="it-IT" sz="1400" b="1" dirty="0" smtClean="0">
                <a:solidFill>
                  <a:srgbClr val="002060"/>
                </a:solidFill>
                <a:cs typeface="Arial" panose="020B0604020202020204" pitchFamily="34" charset="0"/>
              </a:rPr>
              <a:t> </a:t>
            </a:r>
            <a:r>
              <a:rPr lang="it-IT" sz="1400" b="1" dirty="0" smtClean="0">
                <a:solidFill>
                  <a:srgbClr val="002060"/>
                </a:solidFill>
                <a:cs typeface="Arial" panose="020B0604020202020204" pitchFamily="34" charset="0"/>
              </a:rPr>
              <a:t>e organizzazione</a:t>
            </a:r>
            <a:endParaRPr lang="it-IT" sz="1400" b="1" dirty="0">
              <a:solidFill>
                <a:srgbClr val="002060"/>
              </a:solidFill>
              <a:cs typeface="Arial" panose="020B0604020202020204" pitchFamily="34" charset="0"/>
            </a:endParaRPr>
          </a:p>
          <a:p>
            <a:endParaRPr lang="it-IT" sz="1400" dirty="0">
              <a:solidFill>
                <a:srgbClr val="002060"/>
              </a:solidFill>
              <a:cs typeface="Arial" panose="020B0604020202020204" pitchFamily="34" charset="0"/>
            </a:endParaRPr>
          </a:p>
          <a:p>
            <a:r>
              <a:rPr lang="it-IT" sz="1400" dirty="0">
                <a:solidFill>
                  <a:srgbClr val="002060"/>
                </a:solidFill>
                <a:cs typeface="Arial" panose="020B0604020202020204" pitchFamily="34" charset="0"/>
              </a:rPr>
              <a:t>Per l’</a:t>
            </a:r>
            <a:r>
              <a:rPr lang="it-IT" sz="1400" dirty="0" err="1">
                <a:solidFill>
                  <a:srgbClr val="002060"/>
                </a:solidFill>
                <a:cs typeface="Arial" panose="020B0604020202020204" pitchFamily="34" charset="0"/>
              </a:rPr>
              <a:t>assessment</a:t>
            </a:r>
            <a:r>
              <a:rPr lang="it-IT" sz="1400" dirty="0">
                <a:solidFill>
                  <a:srgbClr val="002060"/>
                </a:solidFill>
                <a:cs typeface="Arial" panose="020B0604020202020204" pitchFamily="34" charset="0"/>
              </a:rPr>
              <a:t> è opportuno prendere in considerazione l’utilizzo di strumenti validati e standardizzati per la Valutazione Funzionale (come ad esempio </a:t>
            </a:r>
            <a:r>
              <a:rPr lang="it-IT" sz="1400" dirty="0" err="1">
                <a:solidFill>
                  <a:srgbClr val="002060"/>
                </a:solidFill>
                <a:cs typeface="Arial" panose="020B0604020202020204" pitchFamily="34" charset="0"/>
              </a:rPr>
              <a:t>HoNOS</a:t>
            </a:r>
            <a:r>
              <a:rPr lang="it-IT" sz="1400" dirty="0">
                <a:solidFill>
                  <a:srgbClr val="002060"/>
                </a:solidFill>
                <a:cs typeface="Arial" panose="020B0604020202020204" pitchFamily="34" charset="0"/>
              </a:rPr>
              <a:t>, ICF, WHODAS, GAF), sia per una definizione più precisa dei bisogni e delle risorse del paziente, che per realizzare la valutazione </a:t>
            </a:r>
            <a:r>
              <a:rPr lang="it-IT" sz="1400" dirty="0" smtClean="0">
                <a:solidFill>
                  <a:srgbClr val="002060"/>
                </a:solidFill>
                <a:cs typeface="Arial" panose="020B0604020202020204" pitchFamily="34" charset="0"/>
              </a:rPr>
              <a:t>dell’</a:t>
            </a:r>
            <a:r>
              <a:rPr lang="it-IT" sz="1400" dirty="0" err="1" smtClean="0">
                <a:solidFill>
                  <a:srgbClr val="002060"/>
                </a:solidFill>
                <a:cs typeface="Arial" panose="020B0604020202020204" pitchFamily="34" charset="0"/>
              </a:rPr>
              <a:t>outcome</a:t>
            </a:r>
            <a:r>
              <a:rPr lang="it-IT" sz="1400" dirty="0" smtClean="0">
                <a:solidFill>
                  <a:srgbClr val="002060"/>
                </a:solidFill>
                <a:cs typeface="Arial" panose="020B0604020202020204" pitchFamily="34" charset="0"/>
              </a:rPr>
              <a:t>, </a:t>
            </a:r>
            <a:r>
              <a:rPr lang="it-IT" sz="1400" dirty="0" smtClean="0">
                <a:solidFill>
                  <a:srgbClr val="002060"/>
                </a:solidFill>
              </a:rPr>
              <a:t>basate </a:t>
            </a:r>
            <a:r>
              <a:rPr lang="it-IT" sz="1400" dirty="0">
                <a:solidFill>
                  <a:srgbClr val="002060"/>
                </a:solidFill>
              </a:rPr>
              <a:t>sulla valutazione delle abilità individuali, delle potenzialità riabilitative, dei fattori protettivi personali e ambientali oltre che delle vulnerabilità personali e dei fattori stressanti ambientali.</a:t>
            </a:r>
            <a:endParaRPr lang="it-IT" sz="1400" dirty="0">
              <a:solidFill>
                <a:srgbClr val="002060"/>
              </a:solidFill>
              <a:cs typeface="Arial" panose="020B0604020202020204" pitchFamily="34" charset="0"/>
            </a:endParaRPr>
          </a:p>
          <a:p>
            <a:endParaRPr lang="it-IT" sz="1400" dirty="0">
              <a:solidFill>
                <a:srgbClr val="002060"/>
              </a:solidFill>
              <a:cs typeface="Arial" panose="020B0604020202020204" pitchFamily="34" charset="0"/>
            </a:endParaRPr>
          </a:p>
          <a:p>
            <a:r>
              <a:rPr lang="it-IT" sz="1400" dirty="0">
                <a:solidFill>
                  <a:srgbClr val="002060"/>
                </a:solidFill>
                <a:cs typeface="Arial" panose="020B0604020202020204" pitchFamily="34" charset="0"/>
              </a:rPr>
              <a:t>Per la realizzazione degli interventi riabilitativi è opportuna la creazione di un Gruppo Inter-Dipartimentale, in linea con quanto previsto dal Piano Socio Sanitario Regionale al fine di integrare le attività dei DSM, DD, NPIA. </a:t>
            </a:r>
          </a:p>
          <a:p>
            <a:endParaRPr lang="it-IT" sz="1400" dirty="0" smtClean="0">
              <a:solidFill>
                <a:srgbClr val="002060"/>
              </a:solidFill>
              <a:cs typeface="Arial" panose="020B0604020202020204" pitchFamily="34" charset="0"/>
            </a:endParaRPr>
          </a:p>
          <a:p>
            <a:r>
              <a:rPr lang="it-IT" sz="1400" dirty="0" smtClean="0">
                <a:solidFill>
                  <a:srgbClr val="002060"/>
                </a:solidFill>
                <a:cs typeface="Arial" panose="020B0604020202020204" pitchFamily="34" charset="0"/>
              </a:rPr>
              <a:t>La </a:t>
            </a:r>
            <a:r>
              <a:rPr lang="it-IT" sz="1400" dirty="0">
                <a:solidFill>
                  <a:srgbClr val="002060"/>
                </a:solidFill>
                <a:cs typeface="Arial" panose="020B0604020202020204" pitchFamily="34" charset="0"/>
              </a:rPr>
              <a:t>riabilitazione deve svolgersi primariamente nel territorio utilizzando la Rete dei Servizi Socio-Sanitari (CSM, </a:t>
            </a:r>
            <a:r>
              <a:rPr lang="it-IT" sz="1400" dirty="0" err="1">
                <a:solidFill>
                  <a:srgbClr val="002060"/>
                </a:solidFill>
                <a:cs typeface="Arial" panose="020B0604020202020204" pitchFamily="34" charset="0"/>
              </a:rPr>
              <a:t>SerD</a:t>
            </a:r>
            <a:r>
              <a:rPr lang="it-IT" sz="1400" dirty="0">
                <a:solidFill>
                  <a:srgbClr val="002060"/>
                </a:solidFill>
                <a:cs typeface="Arial" panose="020B0604020202020204" pitchFamily="34" charset="0"/>
              </a:rPr>
              <a:t>, NPI, SIL) e della altre agenzie che possono concorrere alla realizzazione del Piano di Trattamento Individuale. Tra le agenzie diverse dai Servizi ULSS, si possono annoverare i Comuni, gli enti del Privato Sociale, il volontariato, i gruppi di auto-aiuto</a:t>
            </a:r>
            <a:r>
              <a:rPr lang="it-IT" sz="1400" dirty="0" smtClean="0">
                <a:solidFill>
                  <a:srgbClr val="002060"/>
                </a:solidFill>
                <a:cs typeface="Arial" panose="020B0604020202020204" pitchFamily="34" charset="0"/>
              </a:rPr>
              <a:t>.</a:t>
            </a:r>
          </a:p>
          <a:p>
            <a:endParaRPr lang="it-IT" sz="1400" dirty="0" smtClean="0">
              <a:solidFill>
                <a:srgbClr val="002060"/>
              </a:solidFill>
              <a:cs typeface="Arial" panose="020B0604020202020204" pitchFamily="34" charset="0"/>
            </a:endParaRPr>
          </a:p>
          <a:p>
            <a:r>
              <a:rPr lang="it-IT" sz="1400" dirty="0">
                <a:solidFill>
                  <a:srgbClr val="002060"/>
                </a:solidFill>
              </a:rPr>
              <a:t>Qualsiasi siano i contesti in cui essi si svolgono, è fondamentale garantire la continuità dei percorsi riabilitativi e l’identificazione di un </a:t>
            </a:r>
            <a:r>
              <a:rPr lang="it-IT" sz="1400" b="1" i="1" dirty="0">
                <a:solidFill>
                  <a:srgbClr val="002060"/>
                </a:solidFill>
              </a:rPr>
              <a:t>case manager</a:t>
            </a:r>
            <a:r>
              <a:rPr lang="it-IT" sz="1400" b="1" dirty="0">
                <a:solidFill>
                  <a:srgbClr val="002060"/>
                </a:solidFill>
              </a:rPr>
              <a:t> </a:t>
            </a:r>
            <a:r>
              <a:rPr lang="it-IT" sz="1400" dirty="0">
                <a:solidFill>
                  <a:srgbClr val="002060"/>
                </a:solidFill>
              </a:rPr>
              <a:t>e degli </a:t>
            </a:r>
            <a:r>
              <a:rPr lang="it-IT" sz="1400" b="1" dirty="0">
                <a:solidFill>
                  <a:srgbClr val="002060"/>
                </a:solidFill>
              </a:rPr>
              <a:t>operatori di riferimento</a:t>
            </a:r>
            <a:r>
              <a:rPr lang="it-IT" sz="1400" dirty="0">
                <a:solidFill>
                  <a:srgbClr val="002060"/>
                </a:solidFill>
              </a:rPr>
              <a:t>, che sviluppino una relazione significativa con il paziente.</a:t>
            </a:r>
            <a:endParaRPr lang="it-IT" sz="1400" dirty="0">
              <a:solidFill>
                <a:srgbClr val="002060"/>
              </a:solidFill>
              <a:cs typeface="Arial" panose="020B0604020202020204" pitchFamily="34" charset="0"/>
            </a:endParaRPr>
          </a:p>
          <a:p>
            <a:endParaRPr lang="it-IT" sz="1400" dirty="0">
              <a:solidFill>
                <a:srgbClr val="002060"/>
              </a:solidFill>
              <a:cs typeface="Arial" panose="020B0604020202020204" pitchFamily="34" charset="0"/>
            </a:endParaRPr>
          </a:p>
        </p:txBody>
      </p:sp>
      <p:sp>
        <p:nvSpPr>
          <p:cNvPr id="15" name="Memoria ad accesso sequenziale 14">
            <a:extLst>
              <a:ext uri="{FF2B5EF4-FFF2-40B4-BE49-F238E27FC236}">
                <a16:creationId xmlns:a16="http://schemas.microsoft.com/office/drawing/2014/main" xmlns="" id="{1ED45F3B-C1CE-4AAA-AA33-7ED573DA21C6}"/>
              </a:ext>
            </a:extLst>
          </p:cNvPr>
          <p:cNvSpPr/>
          <p:nvPr/>
        </p:nvSpPr>
        <p:spPr>
          <a:xfrm flipH="1">
            <a:off x="2519982" y="816590"/>
            <a:ext cx="558497" cy="422930"/>
          </a:xfrm>
          <a:prstGeom prst="flowChartMagneticTap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11</a:t>
            </a:r>
          </a:p>
        </p:txBody>
      </p:sp>
    </p:spTree>
    <p:extLst>
      <p:ext uri="{BB962C8B-B14F-4D97-AF65-F5344CB8AC3E}">
        <p14:creationId xmlns:p14="http://schemas.microsoft.com/office/powerpoint/2010/main" val="2699421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ccia in giù 5">
            <a:extLst>
              <a:ext uri="{FF2B5EF4-FFF2-40B4-BE49-F238E27FC236}">
                <a16:creationId xmlns:a16="http://schemas.microsoft.com/office/drawing/2014/main" xmlns="" id="{51EF3E1A-FE78-476A-8990-4CD6F235C07C}"/>
              </a:ext>
            </a:extLst>
          </p:cNvPr>
          <p:cNvSpPr/>
          <p:nvPr/>
        </p:nvSpPr>
        <p:spPr>
          <a:xfrm>
            <a:off x="826265" y="176270"/>
            <a:ext cx="705080" cy="6202496"/>
          </a:xfrm>
          <a:prstGeom prst="downArrow">
            <a:avLst/>
          </a:prstGeom>
          <a:ln>
            <a:noFill/>
          </a:ln>
        </p:spPr>
        <p:style>
          <a:lnRef idx="0">
            <a:scrgbClr r="0" g="0" b="0"/>
          </a:lnRef>
          <a:fillRef idx="1003">
            <a:schemeClr val="lt2"/>
          </a:fillRef>
          <a:effectRef idx="0">
            <a:scrgbClr r="0" g="0" b="0"/>
          </a:effectRef>
          <a:fontRef idx="minor">
            <a:schemeClr val="lt1"/>
          </a:fontRef>
        </p:style>
        <p:txBody>
          <a:bodyPr rtlCol="0" anchor="ctr"/>
          <a:lstStyle/>
          <a:p>
            <a:pPr algn="ctr"/>
            <a:endParaRPr lang="it-IT"/>
          </a:p>
        </p:txBody>
      </p:sp>
      <p:sp>
        <p:nvSpPr>
          <p:cNvPr id="2" name="Rettangolo con angoli arrotondati 1">
            <a:extLst>
              <a:ext uri="{FF2B5EF4-FFF2-40B4-BE49-F238E27FC236}">
                <a16:creationId xmlns:a16="http://schemas.microsoft.com/office/drawing/2014/main" xmlns="" id="{AE30B796-BF2A-477E-BCF4-1790D9581CC4}"/>
              </a:ext>
            </a:extLst>
          </p:cNvPr>
          <p:cNvSpPr/>
          <p:nvPr/>
        </p:nvSpPr>
        <p:spPr>
          <a:xfrm>
            <a:off x="374574" y="694063"/>
            <a:ext cx="1619479" cy="1041091"/>
          </a:xfrm>
          <a:prstGeom prst="roundRect">
            <a:avLst/>
          </a:prstGeom>
          <a:solidFill>
            <a:srgbClr val="4472C4">
              <a:shade val="80000"/>
              <a:hueOff val="0"/>
              <a:satOff val="0"/>
              <a:lumOff val="0"/>
              <a:alphaOff val="0"/>
            </a:srgbClr>
          </a:solidFill>
          <a:ln w="12700" cap="flat" cmpd="sng" algn="ctr">
            <a:solidFill>
              <a:prstClr val="white">
                <a:hueOff val="0"/>
                <a:satOff val="0"/>
                <a:lumOff val="0"/>
                <a:alphaOff val="0"/>
              </a:prstClr>
            </a:solidFill>
            <a:prstDash val="solid"/>
            <a:miter lim="800000"/>
          </a:ln>
          <a:effectLst/>
        </p:spPr>
        <p:txBody>
          <a:bodyPr rot="0" spcFirstLastPara="0" vertOverflow="overflow" horzOverflow="overflow" vert="horz" wrap="square" lIns="0" tIns="75438" rIns="97790" bIns="0" numCol="1" spcCol="1270" rtlCol="0" fromWordArt="0" anchor="ctr" anchorCtr="0" forceAA="0" compatLnSpc="1">
            <a:prstTxWarp prst="textNoShape">
              <a:avLst/>
            </a:prstTxWarp>
            <a:noAutofit/>
          </a:bodyPr>
          <a:lstStyle/>
          <a:p>
            <a:pPr algn="ctr"/>
            <a:r>
              <a:rPr lang="it-IT" sz="1600" dirty="0">
                <a:solidFill>
                  <a:schemeClr val="bg1"/>
                </a:solidFill>
              </a:rPr>
              <a:t>Accesso</a:t>
            </a:r>
          </a:p>
        </p:txBody>
      </p:sp>
      <p:sp>
        <p:nvSpPr>
          <p:cNvPr id="3" name="Rettangolo con angoli arrotondati 2">
            <a:extLst>
              <a:ext uri="{FF2B5EF4-FFF2-40B4-BE49-F238E27FC236}">
                <a16:creationId xmlns:a16="http://schemas.microsoft.com/office/drawing/2014/main" xmlns="" id="{2F7B1BEB-D789-40E8-B448-82D6163E4916}"/>
              </a:ext>
            </a:extLst>
          </p:cNvPr>
          <p:cNvSpPr/>
          <p:nvPr/>
        </p:nvSpPr>
        <p:spPr>
          <a:xfrm>
            <a:off x="374573" y="1981204"/>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a:solidFill>
                  <a:schemeClr val="bg1"/>
                </a:solidFill>
                <a:hlinkClick r:id="rId2" action="ppaction://hlinksldjump">
                  <a:extLst>
                    <a:ext uri="{A12FA001-AC4F-418D-AE19-62706E023703}">
                      <ahyp:hlinkClr xmlns:ahyp="http://schemas.microsoft.com/office/drawing/2018/hyperlinkcolor" xmlns="" val="tx"/>
                    </a:ext>
                  </a:extLst>
                </a:hlinkClick>
              </a:rPr>
              <a:t>Inquadramento diagnostico </a:t>
            </a:r>
            <a:endParaRPr lang="it-IT" sz="1600" dirty="0">
              <a:solidFill>
                <a:schemeClr val="bg1"/>
              </a:solidFill>
            </a:endParaRPr>
          </a:p>
        </p:txBody>
      </p:sp>
      <p:sp>
        <p:nvSpPr>
          <p:cNvPr id="4" name="Rettangolo con angoli arrotondati 3">
            <a:extLst>
              <a:ext uri="{FF2B5EF4-FFF2-40B4-BE49-F238E27FC236}">
                <a16:creationId xmlns:a16="http://schemas.microsoft.com/office/drawing/2014/main" xmlns="" id="{E26167A2-9F5B-43CB-9117-0FA8BAFBAE1A}"/>
              </a:ext>
            </a:extLst>
          </p:cNvPr>
          <p:cNvSpPr/>
          <p:nvPr/>
        </p:nvSpPr>
        <p:spPr>
          <a:xfrm>
            <a:off x="374572" y="3268345"/>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a:solidFill>
                  <a:schemeClr val="bg1"/>
                </a:solidFill>
                <a:hlinkClick r:id="rId3" action="ppaction://hlinksldjump">
                  <a:extLst>
                    <a:ext uri="{A12FA001-AC4F-418D-AE19-62706E023703}">
                      <ahyp:hlinkClr xmlns:ahyp="http://schemas.microsoft.com/office/drawing/2018/hyperlinkcolor" xmlns="" val="tx"/>
                    </a:ext>
                  </a:extLst>
                </a:hlinkClick>
              </a:rPr>
              <a:t>Trattamento</a:t>
            </a:r>
            <a:endParaRPr lang="it-IT" sz="1600" dirty="0">
              <a:solidFill>
                <a:schemeClr val="bg1"/>
              </a:solidFill>
            </a:endParaRPr>
          </a:p>
        </p:txBody>
      </p:sp>
      <p:sp>
        <p:nvSpPr>
          <p:cNvPr id="5" name="Rettangolo con angoli arrotondati 4">
            <a:extLst>
              <a:ext uri="{FF2B5EF4-FFF2-40B4-BE49-F238E27FC236}">
                <a16:creationId xmlns:a16="http://schemas.microsoft.com/office/drawing/2014/main" xmlns="" id="{32BBA371-9F1A-4147-BA82-00F72D11CA05}"/>
              </a:ext>
            </a:extLst>
          </p:cNvPr>
          <p:cNvSpPr/>
          <p:nvPr/>
        </p:nvSpPr>
        <p:spPr>
          <a:xfrm>
            <a:off x="374572" y="4555487"/>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a:solidFill>
                  <a:schemeClr val="bg1"/>
                </a:solidFill>
                <a:hlinkClick r:id="rId4" action="ppaction://hlinksldjump">
                  <a:extLst>
                    <a:ext uri="{A12FA001-AC4F-418D-AE19-62706E023703}">
                      <ahyp:hlinkClr xmlns:ahyp="http://schemas.microsoft.com/office/drawing/2018/hyperlinkcolor" xmlns="" val="tx"/>
                    </a:ext>
                  </a:extLst>
                </a:hlinkClick>
              </a:rPr>
              <a:t>Recovery</a:t>
            </a:r>
            <a:endParaRPr lang="it-IT" sz="1600" dirty="0">
              <a:solidFill>
                <a:schemeClr val="bg1"/>
              </a:solidFill>
            </a:endParaRPr>
          </a:p>
        </p:txBody>
      </p:sp>
      <p:sp>
        <p:nvSpPr>
          <p:cNvPr id="7" name="CasellaDiTesto 6">
            <a:extLst>
              <a:ext uri="{FF2B5EF4-FFF2-40B4-BE49-F238E27FC236}">
                <a16:creationId xmlns:a16="http://schemas.microsoft.com/office/drawing/2014/main" xmlns="" id="{C0F7DBDA-C090-4852-A889-F022E113FDE7}"/>
              </a:ext>
            </a:extLst>
          </p:cNvPr>
          <p:cNvSpPr txBox="1"/>
          <p:nvPr/>
        </p:nvSpPr>
        <p:spPr>
          <a:xfrm>
            <a:off x="0" y="-3417"/>
            <a:ext cx="9144000" cy="276999"/>
          </a:xfrm>
          <a:prstGeom prst="rect">
            <a:avLst/>
          </a:prstGeom>
          <a:solidFill>
            <a:srgbClr val="FFC000"/>
          </a:solidFill>
          <a:ln>
            <a:noFill/>
          </a:ln>
        </p:spPr>
        <p:style>
          <a:lnRef idx="0">
            <a:scrgbClr r="0" g="0" b="0"/>
          </a:lnRef>
          <a:fillRef idx="1003">
            <a:schemeClr val="lt2"/>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it-IT" dirty="0">
                <a:solidFill>
                  <a:srgbClr val="002060"/>
                </a:solidFill>
              </a:rPr>
              <a:t>PDTA Esordio psicotico e comorbidità </a:t>
            </a:r>
          </a:p>
        </p:txBody>
      </p:sp>
      <p:sp>
        <p:nvSpPr>
          <p:cNvPr id="8" name="Rettangolo 7">
            <a:extLst>
              <a:ext uri="{FF2B5EF4-FFF2-40B4-BE49-F238E27FC236}">
                <a16:creationId xmlns:a16="http://schemas.microsoft.com/office/drawing/2014/main" xmlns="" id="{EE637500-6044-4E15-A366-21F09DDD0521}"/>
              </a:ext>
            </a:extLst>
          </p:cNvPr>
          <p:cNvSpPr/>
          <p:nvPr/>
        </p:nvSpPr>
        <p:spPr>
          <a:xfrm>
            <a:off x="2445744" y="811221"/>
            <a:ext cx="1784733" cy="80973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Accesso del paziente tramite Dipartimenti di Salute Mentale (DSM)</a:t>
            </a:r>
          </a:p>
        </p:txBody>
      </p:sp>
      <p:sp>
        <p:nvSpPr>
          <p:cNvPr id="9" name="Rettangolo 8">
            <a:extLst>
              <a:ext uri="{FF2B5EF4-FFF2-40B4-BE49-F238E27FC236}">
                <a16:creationId xmlns:a16="http://schemas.microsoft.com/office/drawing/2014/main" xmlns="" id="{289C2892-7850-439F-BE99-3F7E0D08B3FD}"/>
              </a:ext>
            </a:extLst>
          </p:cNvPr>
          <p:cNvSpPr/>
          <p:nvPr/>
        </p:nvSpPr>
        <p:spPr>
          <a:xfrm>
            <a:off x="4496320" y="758365"/>
            <a:ext cx="1784733" cy="92393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Accesso del paziente mediato dal Medico di Medicina Generale (MMG) e PS</a:t>
            </a:r>
          </a:p>
        </p:txBody>
      </p:sp>
      <p:sp>
        <p:nvSpPr>
          <p:cNvPr id="10" name="Rettangolo 9">
            <a:extLst>
              <a:ext uri="{FF2B5EF4-FFF2-40B4-BE49-F238E27FC236}">
                <a16:creationId xmlns:a16="http://schemas.microsoft.com/office/drawing/2014/main" xmlns="" id="{2C95C39F-2399-48CE-AAA7-F0AFA726B999}"/>
              </a:ext>
            </a:extLst>
          </p:cNvPr>
          <p:cNvSpPr/>
          <p:nvPr/>
        </p:nvSpPr>
        <p:spPr>
          <a:xfrm>
            <a:off x="6533002" y="811221"/>
            <a:ext cx="1784733" cy="80973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Accesso del paziente tramite Dipartimenti per le Dipendenze (DD)</a:t>
            </a:r>
          </a:p>
        </p:txBody>
      </p:sp>
      <p:sp>
        <p:nvSpPr>
          <p:cNvPr id="11" name="Rettangolo 10">
            <a:extLst>
              <a:ext uri="{FF2B5EF4-FFF2-40B4-BE49-F238E27FC236}">
                <a16:creationId xmlns:a16="http://schemas.microsoft.com/office/drawing/2014/main" xmlns="" id="{025DBA20-D7F2-437E-A7A7-3135E169E9D7}"/>
              </a:ext>
            </a:extLst>
          </p:cNvPr>
          <p:cNvSpPr/>
          <p:nvPr/>
        </p:nvSpPr>
        <p:spPr>
          <a:xfrm>
            <a:off x="2445743" y="2676180"/>
            <a:ext cx="5871992" cy="74337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Valutazione criteri di inclusione al PDTA da parte del Dipartimento presso cui è avvenuto l’accesso </a:t>
            </a:r>
          </a:p>
        </p:txBody>
      </p:sp>
      <p:cxnSp>
        <p:nvCxnSpPr>
          <p:cNvPr id="14" name="Connettore a gomito 13">
            <a:extLst>
              <a:ext uri="{FF2B5EF4-FFF2-40B4-BE49-F238E27FC236}">
                <a16:creationId xmlns:a16="http://schemas.microsoft.com/office/drawing/2014/main" xmlns="" id="{35276695-D20C-4B4F-B692-BAD0A41C6B9A}"/>
              </a:ext>
            </a:extLst>
          </p:cNvPr>
          <p:cNvCxnSpPr>
            <a:cxnSpLocks/>
            <a:stCxn id="8" idx="2"/>
            <a:endCxn id="11" idx="0"/>
          </p:cNvCxnSpPr>
          <p:nvPr/>
        </p:nvCxnSpPr>
        <p:spPr>
          <a:xfrm rot="16200000" flipH="1">
            <a:off x="3832315" y="1126756"/>
            <a:ext cx="1055220" cy="2043628"/>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Connettore a gomito 18">
            <a:extLst>
              <a:ext uri="{FF2B5EF4-FFF2-40B4-BE49-F238E27FC236}">
                <a16:creationId xmlns:a16="http://schemas.microsoft.com/office/drawing/2014/main" xmlns="" id="{10E3A734-98AF-45A3-A9A8-A276DA43C3EE}"/>
              </a:ext>
            </a:extLst>
          </p:cNvPr>
          <p:cNvCxnSpPr>
            <a:cxnSpLocks/>
            <a:stCxn id="10" idx="2"/>
            <a:endCxn id="11" idx="0"/>
          </p:cNvCxnSpPr>
          <p:nvPr/>
        </p:nvCxnSpPr>
        <p:spPr>
          <a:xfrm rot="5400000">
            <a:off x="5875944" y="1126755"/>
            <a:ext cx="1055220" cy="2043630"/>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CasellaDiTesto 10">
            <a:extLst>
              <a:ext uri="{FF2B5EF4-FFF2-40B4-BE49-F238E27FC236}">
                <a16:creationId xmlns:a16="http://schemas.microsoft.com/office/drawing/2014/main" xmlns="" id="{E71B0212-F5FD-4BE0-A417-CB5349EE9628}"/>
              </a:ext>
            </a:extLst>
          </p:cNvPr>
          <p:cNvSpPr txBox="1">
            <a:spLocks noChangeArrowheads="1"/>
          </p:cNvSpPr>
          <p:nvPr/>
        </p:nvSpPr>
        <p:spPr bwMode="auto">
          <a:xfrm>
            <a:off x="6403554" y="6210230"/>
            <a:ext cx="2084225" cy="26161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it-IT" altLang="it-IT" sz="1100" i="1" dirty="0">
                <a:solidFill>
                  <a:srgbClr val="0070C0"/>
                </a:solidFill>
                <a:latin typeface="Verdana" panose="020B0604030504040204" pitchFamily="34" charset="0"/>
                <a:hlinkClick r:id="rId5" action="ppaction://hlinksldjump">
                  <a:extLst>
                    <a:ext uri="{A12FA001-AC4F-418D-AE19-62706E023703}">
                      <ahyp:hlinkClr xmlns:ahyp="http://schemas.microsoft.com/office/drawing/2018/hyperlinkcolor" xmlns="" val="tx"/>
                    </a:ext>
                  </a:extLst>
                </a:hlinkClick>
              </a:rPr>
              <a:t>Torna alla mappa generale</a:t>
            </a:r>
            <a:endParaRPr lang="it-IT" altLang="it-IT" sz="1100" i="1" dirty="0">
              <a:solidFill>
                <a:srgbClr val="0070C0"/>
              </a:solidFill>
              <a:latin typeface="Verdana" panose="020B0604030504040204" pitchFamily="34" charset="0"/>
            </a:endParaRPr>
          </a:p>
        </p:txBody>
      </p:sp>
      <p:cxnSp>
        <p:nvCxnSpPr>
          <p:cNvPr id="29" name="Connettore 2 28">
            <a:extLst>
              <a:ext uri="{FF2B5EF4-FFF2-40B4-BE49-F238E27FC236}">
                <a16:creationId xmlns:a16="http://schemas.microsoft.com/office/drawing/2014/main" xmlns="" id="{A5D9EDA4-C0BD-425C-BB0E-12393D26FDC9}"/>
              </a:ext>
            </a:extLst>
          </p:cNvPr>
          <p:cNvCxnSpPr>
            <a:stCxn id="2" idx="3"/>
            <a:endCxn id="8" idx="1"/>
          </p:cNvCxnSpPr>
          <p:nvPr/>
        </p:nvCxnSpPr>
        <p:spPr>
          <a:xfrm>
            <a:off x="1994053" y="1214609"/>
            <a:ext cx="451691" cy="14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Connettore 2 46">
            <a:extLst>
              <a:ext uri="{FF2B5EF4-FFF2-40B4-BE49-F238E27FC236}">
                <a16:creationId xmlns:a16="http://schemas.microsoft.com/office/drawing/2014/main" xmlns="" id="{09287A5A-298F-4FE6-8298-4C759F6F6DEA}"/>
              </a:ext>
            </a:extLst>
          </p:cNvPr>
          <p:cNvCxnSpPr>
            <a:stCxn id="9" idx="1"/>
            <a:endCxn id="8" idx="3"/>
          </p:cNvCxnSpPr>
          <p:nvPr/>
        </p:nvCxnSpPr>
        <p:spPr>
          <a:xfrm flipH="1" flipV="1">
            <a:off x="4230477" y="1216091"/>
            <a:ext cx="265843" cy="42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9" name="Connettore 2 48">
            <a:extLst>
              <a:ext uri="{FF2B5EF4-FFF2-40B4-BE49-F238E27FC236}">
                <a16:creationId xmlns:a16="http://schemas.microsoft.com/office/drawing/2014/main" xmlns="" id="{06DAE4D3-3C26-492B-809B-146B9D2752BB}"/>
              </a:ext>
            </a:extLst>
          </p:cNvPr>
          <p:cNvCxnSpPr>
            <a:stCxn id="9" idx="3"/>
            <a:endCxn id="10" idx="1"/>
          </p:cNvCxnSpPr>
          <p:nvPr/>
        </p:nvCxnSpPr>
        <p:spPr>
          <a:xfrm flipV="1">
            <a:off x="6281053" y="1216091"/>
            <a:ext cx="251949" cy="42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1" name="Rettangolo 50">
            <a:extLst>
              <a:ext uri="{FF2B5EF4-FFF2-40B4-BE49-F238E27FC236}">
                <a16:creationId xmlns:a16="http://schemas.microsoft.com/office/drawing/2014/main" xmlns="" id="{50C4CC95-2334-44D8-90D7-046BA8F63583}"/>
              </a:ext>
            </a:extLst>
          </p:cNvPr>
          <p:cNvSpPr/>
          <p:nvPr/>
        </p:nvSpPr>
        <p:spPr>
          <a:xfrm>
            <a:off x="8317735" y="811221"/>
            <a:ext cx="611468" cy="507831"/>
          </a:xfrm>
          <a:prstGeom prst="rect">
            <a:avLst/>
          </a:prstGeom>
        </p:spPr>
        <p:txBody>
          <a:bodyPr wrap="square">
            <a:spAutoFit/>
          </a:bodyPr>
          <a:lstStyle/>
          <a:p>
            <a:pPr algn="ctr"/>
            <a:r>
              <a:rPr lang="it-IT" sz="900" i="1" dirty="0">
                <a:solidFill>
                  <a:srgbClr val="002060"/>
                </a:solidFill>
              </a:rPr>
              <a:t>Rif. PDTA Cap.10</a:t>
            </a:r>
          </a:p>
        </p:txBody>
      </p:sp>
      <p:sp>
        <p:nvSpPr>
          <p:cNvPr id="52" name="Rettangolo 51">
            <a:extLst>
              <a:ext uri="{FF2B5EF4-FFF2-40B4-BE49-F238E27FC236}">
                <a16:creationId xmlns:a16="http://schemas.microsoft.com/office/drawing/2014/main" xmlns="" id="{FEE10DB6-F28C-4621-8462-E3B2EBF500C5}"/>
              </a:ext>
            </a:extLst>
          </p:cNvPr>
          <p:cNvSpPr/>
          <p:nvPr/>
        </p:nvSpPr>
        <p:spPr>
          <a:xfrm>
            <a:off x="8317735" y="2683129"/>
            <a:ext cx="611468" cy="507831"/>
          </a:xfrm>
          <a:prstGeom prst="rect">
            <a:avLst/>
          </a:prstGeom>
        </p:spPr>
        <p:txBody>
          <a:bodyPr wrap="square">
            <a:spAutoFit/>
          </a:bodyPr>
          <a:lstStyle/>
          <a:p>
            <a:pPr algn="ctr"/>
            <a:r>
              <a:rPr lang="it-IT" sz="900" i="1" dirty="0">
                <a:solidFill>
                  <a:srgbClr val="002060"/>
                </a:solidFill>
              </a:rPr>
              <a:t>Rif. PDTA Cap.5</a:t>
            </a:r>
          </a:p>
        </p:txBody>
      </p:sp>
      <p:sp>
        <p:nvSpPr>
          <p:cNvPr id="54" name="Memoria ad accesso sequenziale 53">
            <a:extLst>
              <a:ext uri="{FF2B5EF4-FFF2-40B4-BE49-F238E27FC236}">
                <a16:creationId xmlns:a16="http://schemas.microsoft.com/office/drawing/2014/main" xmlns="" id="{166608A8-104C-43F2-8468-FAF5BC2C2007}"/>
              </a:ext>
            </a:extLst>
          </p:cNvPr>
          <p:cNvSpPr/>
          <p:nvPr/>
        </p:nvSpPr>
        <p:spPr>
          <a:xfrm flipH="1">
            <a:off x="7815244" y="3094842"/>
            <a:ext cx="388467" cy="356969"/>
          </a:xfrm>
          <a:prstGeom prst="flowChartMagneticTap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2</a:t>
            </a:r>
          </a:p>
        </p:txBody>
      </p:sp>
      <p:sp>
        <p:nvSpPr>
          <p:cNvPr id="28" name="Memoria ad accesso sequenziale 27">
            <a:extLst>
              <a:ext uri="{FF2B5EF4-FFF2-40B4-BE49-F238E27FC236}">
                <a16:creationId xmlns:a16="http://schemas.microsoft.com/office/drawing/2014/main" xmlns="" id="{2E1AF3EB-D48E-4E87-BB07-03F04B2EDBB8}"/>
              </a:ext>
            </a:extLst>
          </p:cNvPr>
          <p:cNvSpPr/>
          <p:nvPr/>
        </p:nvSpPr>
        <p:spPr>
          <a:xfrm flipH="1">
            <a:off x="5892586" y="1499573"/>
            <a:ext cx="388467" cy="356969"/>
          </a:xfrm>
          <a:prstGeom prst="flowChartMagneticTap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1</a:t>
            </a:r>
          </a:p>
        </p:txBody>
      </p:sp>
      <p:cxnSp>
        <p:nvCxnSpPr>
          <p:cNvPr id="31" name="Connettore a gomito 30">
            <a:extLst>
              <a:ext uri="{FF2B5EF4-FFF2-40B4-BE49-F238E27FC236}">
                <a16:creationId xmlns:a16="http://schemas.microsoft.com/office/drawing/2014/main" xmlns="" id="{4241DCA3-4632-426E-8ABC-205253AF39CF}"/>
              </a:ext>
            </a:extLst>
          </p:cNvPr>
          <p:cNvCxnSpPr>
            <a:cxnSpLocks/>
            <a:stCxn id="11" idx="1"/>
            <a:endCxn id="3" idx="3"/>
          </p:cNvCxnSpPr>
          <p:nvPr/>
        </p:nvCxnSpPr>
        <p:spPr>
          <a:xfrm rot="10800000">
            <a:off x="1994053" y="2501751"/>
            <a:ext cx="451691" cy="546119"/>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185327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ccia in giù 5">
            <a:extLst>
              <a:ext uri="{FF2B5EF4-FFF2-40B4-BE49-F238E27FC236}">
                <a16:creationId xmlns:a16="http://schemas.microsoft.com/office/drawing/2014/main" xmlns="" id="{51EF3E1A-FE78-476A-8990-4CD6F235C07C}"/>
              </a:ext>
            </a:extLst>
          </p:cNvPr>
          <p:cNvSpPr/>
          <p:nvPr/>
        </p:nvSpPr>
        <p:spPr>
          <a:xfrm>
            <a:off x="826265" y="176270"/>
            <a:ext cx="705080" cy="6202496"/>
          </a:xfrm>
          <a:prstGeom prst="downArrow">
            <a:avLst/>
          </a:prstGeom>
          <a:ln>
            <a:noFill/>
          </a:ln>
        </p:spPr>
        <p:style>
          <a:lnRef idx="0">
            <a:scrgbClr r="0" g="0" b="0"/>
          </a:lnRef>
          <a:fillRef idx="1003">
            <a:schemeClr val="lt2"/>
          </a:fillRef>
          <a:effectRef idx="0">
            <a:scrgbClr r="0" g="0" b="0"/>
          </a:effectRef>
          <a:fontRef idx="minor">
            <a:schemeClr val="lt1"/>
          </a:fontRef>
        </p:style>
        <p:txBody>
          <a:bodyPr rtlCol="0" anchor="ctr"/>
          <a:lstStyle/>
          <a:p>
            <a:pPr algn="ctr"/>
            <a:endParaRPr lang="it-IT"/>
          </a:p>
        </p:txBody>
      </p:sp>
      <p:sp>
        <p:nvSpPr>
          <p:cNvPr id="7" name="CasellaDiTesto 6">
            <a:extLst>
              <a:ext uri="{FF2B5EF4-FFF2-40B4-BE49-F238E27FC236}">
                <a16:creationId xmlns:a16="http://schemas.microsoft.com/office/drawing/2014/main" xmlns="" id="{C0F7DBDA-C090-4852-A889-F022E113FDE7}"/>
              </a:ext>
            </a:extLst>
          </p:cNvPr>
          <p:cNvSpPr txBox="1"/>
          <p:nvPr/>
        </p:nvSpPr>
        <p:spPr>
          <a:xfrm>
            <a:off x="0" y="-3417"/>
            <a:ext cx="9144000" cy="276999"/>
          </a:xfrm>
          <a:prstGeom prst="rect">
            <a:avLst/>
          </a:prstGeom>
          <a:solidFill>
            <a:srgbClr val="FFC000"/>
          </a:solidFill>
          <a:ln>
            <a:noFill/>
          </a:ln>
        </p:spPr>
        <p:style>
          <a:lnRef idx="0">
            <a:scrgbClr r="0" g="0" b="0"/>
          </a:lnRef>
          <a:fillRef idx="1003">
            <a:schemeClr val="lt2"/>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it-IT" dirty="0">
                <a:solidFill>
                  <a:srgbClr val="002060"/>
                </a:solidFill>
              </a:rPr>
              <a:t>PDTA Esordio psicotico e comorbidità </a:t>
            </a:r>
          </a:p>
        </p:txBody>
      </p:sp>
      <p:sp>
        <p:nvSpPr>
          <p:cNvPr id="13" name="CasellaDiTesto 10">
            <a:extLst>
              <a:ext uri="{FF2B5EF4-FFF2-40B4-BE49-F238E27FC236}">
                <a16:creationId xmlns:a16="http://schemas.microsoft.com/office/drawing/2014/main" xmlns="" id="{9131BAAD-4BB2-4BBD-AD11-C69B0E56169F}"/>
              </a:ext>
            </a:extLst>
          </p:cNvPr>
          <p:cNvSpPr txBox="1">
            <a:spLocks noChangeArrowheads="1"/>
          </p:cNvSpPr>
          <p:nvPr/>
        </p:nvSpPr>
        <p:spPr bwMode="auto">
          <a:xfrm>
            <a:off x="6685200" y="6466493"/>
            <a:ext cx="2084225" cy="26161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it-IT" altLang="it-IT" sz="1100" i="1" dirty="0">
                <a:solidFill>
                  <a:schemeClr val="bg1"/>
                </a:solidFill>
                <a:latin typeface="Verdana" panose="020B0604030504040204" pitchFamily="34" charset="0"/>
                <a:hlinkClick r:id="rId2" action="ppaction://hlinksldjump"/>
              </a:rPr>
              <a:t>Torna alla mappa generale</a:t>
            </a:r>
            <a:endParaRPr lang="it-IT" altLang="it-IT" sz="1100" i="1" dirty="0">
              <a:solidFill>
                <a:schemeClr val="bg1"/>
              </a:solidFill>
              <a:latin typeface="Verdana" panose="020B0604030504040204" pitchFamily="34" charset="0"/>
            </a:endParaRPr>
          </a:p>
        </p:txBody>
      </p:sp>
      <p:sp>
        <p:nvSpPr>
          <p:cNvPr id="18" name="Rettangolo con angoli arrotondati 17">
            <a:extLst>
              <a:ext uri="{FF2B5EF4-FFF2-40B4-BE49-F238E27FC236}">
                <a16:creationId xmlns:a16="http://schemas.microsoft.com/office/drawing/2014/main" xmlns="" id="{18BE851B-937E-443C-B539-123C17D8774B}"/>
              </a:ext>
            </a:extLst>
          </p:cNvPr>
          <p:cNvSpPr/>
          <p:nvPr/>
        </p:nvSpPr>
        <p:spPr>
          <a:xfrm>
            <a:off x="374574" y="694063"/>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600" dirty="0">
                <a:solidFill>
                  <a:schemeClr val="bg1"/>
                </a:solidFill>
                <a:hlinkClick r:id="rId3" action="ppaction://hlinksldjump">
                  <a:extLst>
                    <a:ext uri="{A12FA001-AC4F-418D-AE19-62706E023703}">
                      <ahyp:hlinkClr xmlns:ahyp="http://schemas.microsoft.com/office/drawing/2018/hyperlinkcolor" xmlns="" val="tx"/>
                    </a:ext>
                  </a:extLst>
                </a:hlinkClick>
              </a:rPr>
              <a:t>Accesso</a:t>
            </a:r>
            <a:endParaRPr lang="it-IT" sz="1600" dirty="0">
              <a:solidFill>
                <a:schemeClr val="bg1"/>
              </a:solidFill>
            </a:endParaRPr>
          </a:p>
        </p:txBody>
      </p:sp>
      <p:sp>
        <p:nvSpPr>
          <p:cNvPr id="19" name="Rettangolo con angoli arrotondati 18">
            <a:extLst>
              <a:ext uri="{FF2B5EF4-FFF2-40B4-BE49-F238E27FC236}">
                <a16:creationId xmlns:a16="http://schemas.microsoft.com/office/drawing/2014/main" xmlns="" id="{0A5EB5F9-0F36-48F5-ABF2-2EB80000C6F3}"/>
              </a:ext>
            </a:extLst>
          </p:cNvPr>
          <p:cNvSpPr/>
          <p:nvPr/>
        </p:nvSpPr>
        <p:spPr>
          <a:xfrm>
            <a:off x="374573" y="1981204"/>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600" dirty="0">
                <a:solidFill>
                  <a:schemeClr val="bg1"/>
                </a:solidFill>
                <a:hlinkClick r:id="rId4" action="ppaction://hlinksldjump">
                  <a:extLst>
                    <a:ext uri="{A12FA001-AC4F-418D-AE19-62706E023703}">
                      <ahyp:hlinkClr xmlns:ahyp="http://schemas.microsoft.com/office/drawing/2018/hyperlinkcolor" xmlns="" val="tx"/>
                    </a:ext>
                  </a:extLst>
                </a:hlinkClick>
              </a:rPr>
              <a:t>Inquadramento diagnostico </a:t>
            </a:r>
            <a:endParaRPr lang="it-IT" sz="1600" dirty="0">
              <a:solidFill>
                <a:schemeClr val="bg1"/>
              </a:solidFill>
            </a:endParaRPr>
          </a:p>
        </p:txBody>
      </p:sp>
      <p:sp>
        <p:nvSpPr>
          <p:cNvPr id="20" name="Rettangolo con angoli arrotondati 19">
            <a:extLst>
              <a:ext uri="{FF2B5EF4-FFF2-40B4-BE49-F238E27FC236}">
                <a16:creationId xmlns:a16="http://schemas.microsoft.com/office/drawing/2014/main" xmlns="" id="{4D471875-B610-4BB6-8963-083E6EB9EE68}"/>
              </a:ext>
            </a:extLst>
          </p:cNvPr>
          <p:cNvSpPr/>
          <p:nvPr/>
        </p:nvSpPr>
        <p:spPr>
          <a:xfrm>
            <a:off x="374572" y="3268345"/>
            <a:ext cx="1619479" cy="1041091"/>
          </a:xfrm>
          <a:prstGeom prst="roundRect">
            <a:avLst/>
          </a:prstGeom>
          <a:solidFill>
            <a:srgbClr val="4472C4">
              <a:shade val="80000"/>
              <a:hueOff val="232855"/>
              <a:satOff val="-4171"/>
              <a:lumOff val="17723"/>
              <a:alphaOff val="0"/>
            </a:srgbClr>
          </a:solidFill>
          <a:ln w="12700" cap="flat" cmpd="sng" algn="ctr">
            <a:solidFill>
              <a:prstClr val="white">
                <a:hueOff val="0"/>
                <a:satOff val="0"/>
                <a:lumOff val="0"/>
                <a:alphaOff val="0"/>
              </a:prstClr>
            </a:solidFill>
            <a:prstDash val="solid"/>
            <a:miter lim="800000"/>
          </a:ln>
          <a:effectLst/>
        </p:spPr>
        <p:txBody>
          <a:bodyPr rot="0" spcFirstLastPara="0" vertOverflow="overflow" horzOverflow="overflow" vert="horz" wrap="square" lIns="0" tIns="58293" rIns="75565" bIns="0" numCol="1" spcCol="1270" rtlCol="0" fromWordArt="0" anchor="ctr" anchorCtr="0" forceAA="0" compatLnSpc="1">
            <a:prstTxWarp prst="textNoShape">
              <a:avLst/>
            </a:prstTxWarp>
            <a:noAutofit/>
          </a:bodyPr>
          <a:lstStyle/>
          <a:p>
            <a:pPr marL="180975" indent="-180975" algn="ctr"/>
            <a:r>
              <a:rPr lang="it-IT" sz="1600" dirty="0">
                <a:solidFill>
                  <a:schemeClr val="bg1"/>
                </a:solidFill>
              </a:rPr>
              <a:t>Trattamento</a:t>
            </a:r>
          </a:p>
        </p:txBody>
      </p:sp>
      <p:sp>
        <p:nvSpPr>
          <p:cNvPr id="21" name="Rettangolo con angoli arrotondati 20">
            <a:extLst>
              <a:ext uri="{FF2B5EF4-FFF2-40B4-BE49-F238E27FC236}">
                <a16:creationId xmlns:a16="http://schemas.microsoft.com/office/drawing/2014/main" xmlns="" id="{00F857A5-1925-4398-BFA7-7D2B07994F9E}"/>
              </a:ext>
            </a:extLst>
          </p:cNvPr>
          <p:cNvSpPr/>
          <p:nvPr/>
        </p:nvSpPr>
        <p:spPr>
          <a:xfrm>
            <a:off x="374572" y="4555487"/>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a:solidFill>
                  <a:schemeClr val="bg1"/>
                </a:solidFill>
                <a:hlinkClick r:id="rId5" action="ppaction://hlinksldjump">
                  <a:extLst>
                    <a:ext uri="{A12FA001-AC4F-418D-AE19-62706E023703}">
                      <ahyp:hlinkClr xmlns:ahyp="http://schemas.microsoft.com/office/drawing/2018/hyperlinkcolor" xmlns="" val="tx"/>
                    </a:ext>
                  </a:extLst>
                </a:hlinkClick>
              </a:rPr>
              <a:t>Recovery</a:t>
            </a:r>
            <a:endParaRPr lang="it-IT" sz="1600" dirty="0">
              <a:solidFill>
                <a:schemeClr val="bg1"/>
              </a:solidFill>
            </a:endParaRPr>
          </a:p>
        </p:txBody>
      </p:sp>
      <p:sp>
        <p:nvSpPr>
          <p:cNvPr id="14" name="Rettangolo 13">
            <a:extLst>
              <a:ext uri="{FF2B5EF4-FFF2-40B4-BE49-F238E27FC236}">
                <a16:creationId xmlns:a16="http://schemas.microsoft.com/office/drawing/2014/main" xmlns="" id="{486F9EA2-0ED6-4769-AC72-C236D2D2F9FF}"/>
              </a:ext>
            </a:extLst>
          </p:cNvPr>
          <p:cNvSpPr/>
          <p:nvPr/>
        </p:nvSpPr>
        <p:spPr>
          <a:xfrm>
            <a:off x="2445742" y="694064"/>
            <a:ext cx="6323683" cy="5395246"/>
          </a:xfrm>
          <a:prstGeom prst="rect">
            <a:avLst/>
          </a:prstGeom>
          <a:solidFill>
            <a:schemeClr val="bg1">
              <a:lumMod val="95000"/>
            </a:schemeClr>
          </a:solidFill>
          <a:ln>
            <a:solidFill>
              <a:schemeClr val="accent6">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it-IT" sz="1400" b="1" dirty="0">
                <a:solidFill>
                  <a:srgbClr val="002060"/>
                </a:solidFill>
                <a:cs typeface="Arial" panose="020B0604020202020204" pitchFamily="34" charset="0"/>
              </a:rPr>
              <a:t>	</a:t>
            </a:r>
          </a:p>
          <a:p>
            <a:pPr algn="ctr"/>
            <a:r>
              <a:rPr lang="it-IT" sz="1400" b="1" dirty="0">
                <a:solidFill>
                  <a:srgbClr val="002060"/>
                </a:solidFill>
                <a:cs typeface="Arial" panose="020B0604020202020204" pitchFamily="34" charset="0"/>
              </a:rPr>
              <a:t>	 </a:t>
            </a:r>
            <a:r>
              <a:rPr lang="it-IT" sz="1400" b="1" dirty="0" smtClean="0">
                <a:solidFill>
                  <a:srgbClr val="002060"/>
                </a:solidFill>
                <a:cs typeface="Arial" panose="020B0604020202020204" pitchFamily="34" charset="0"/>
              </a:rPr>
              <a:t>  </a:t>
            </a:r>
            <a:r>
              <a:rPr lang="it-IT" sz="1400" b="1" dirty="0" smtClean="0">
                <a:solidFill>
                  <a:srgbClr val="002060"/>
                </a:solidFill>
                <a:cs typeface="Arial" panose="020B0604020202020204" pitchFamily="34" charset="0"/>
              </a:rPr>
              <a:t>Programma </a:t>
            </a:r>
            <a:r>
              <a:rPr lang="it-IT" sz="1400" b="1" dirty="0">
                <a:solidFill>
                  <a:srgbClr val="002060"/>
                </a:solidFill>
                <a:cs typeface="Arial" panose="020B0604020202020204" pitchFamily="34" charset="0"/>
              </a:rPr>
              <a:t>riabilitativo </a:t>
            </a:r>
            <a:r>
              <a:rPr lang="it-IT" sz="1400" b="1" dirty="0" smtClean="0">
                <a:solidFill>
                  <a:srgbClr val="002060"/>
                </a:solidFill>
                <a:cs typeface="Arial" panose="020B0604020202020204" pitchFamily="34" charset="0"/>
              </a:rPr>
              <a:t>- Case </a:t>
            </a:r>
            <a:r>
              <a:rPr lang="it-IT" sz="1400" b="1" dirty="0">
                <a:solidFill>
                  <a:srgbClr val="002060"/>
                </a:solidFill>
                <a:cs typeface="Arial" panose="020B0604020202020204" pitchFamily="34" charset="0"/>
              </a:rPr>
              <a:t>Manager e Operatore/i di </a:t>
            </a:r>
            <a:r>
              <a:rPr lang="it-IT" sz="1400" b="1" dirty="0" smtClean="0">
                <a:solidFill>
                  <a:srgbClr val="002060"/>
                </a:solidFill>
                <a:cs typeface="Arial" panose="020B0604020202020204" pitchFamily="34" charset="0"/>
              </a:rPr>
              <a:t>riferimento, Residenzialità e </a:t>
            </a:r>
            <a:r>
              <a:rPr lang="it-IT" sz="1400" b="1" dirty="0" err="1" smtClean="0">
                <a:solidFill>
                  <a:srgbClr val="002060"/>
                </a:solidFill>
                <a:cs typeface="Arial" panose="020B0604020202020204" pitchFamily="34" charset="0"/>
              </a:rPr>
              <a:t>semiresidenzialità</a:t>
            </a:r>
            <a:endParaRPr lang="it-IT" sz="1400" b="1" dirty="0">
              <a:solidFill>
                <a:srgbClr val="002060"/>
              </a:solidFill>
              <a:cs typeface="Arial" panose="020B0604020202020204" pitchFamily="34" charset="0"/>
            </a:endParaRPr>
          </a:p>
          <a:p>
            <a:endParaRPr lang="it-IT" sz="1400" dirty="0">
              <a:solidFill>
                <a:srgbClr val="002060"/>
              </a:solidFill>
              <a:cs typeface="Arial" panose="020B0604020202020204" pitchFamily="34" charset="0"/>
            </a:endParaRPr>
          </a:p>
          <a:p>
            <a:r>
              <a:rPr lang="it-IT" sz="1400" dirty="0">
                <a:solidFill>
                  <a:srgbClr val="002060"/>
                </a:solidFill>
                <a:cs typeface="Arial" panose="020B0604020202020204" pitchFamily="34" charset="0"/>
              </a:rPr>
              <a:t>Al fine di garantire la continuità dei e nei percorsi riabilitativi, è importante indicare un </a:t>
            </a:r>
            <a:r>
              <a:rPr lang="it-IT" sz="1400" b="1" dirty="0">
                <a:solidFill>
                  <a:srgbClr val="002060"/>
                </a:solidFill>
                <a:cs typeface="Arial" panose="020B0604020202020204" pitchFamily="34" charset="0"/>
              </a:rPr>
              <a:t>case manager </a:t>
            </a:r>
            <a:r>
              <a:rPr lang="it-IT" sz="1400" dirty="0">
                <a:solidFill>
                  <a:srgbClr val="002060"/>
                </a:solidFill>
                <a:cs typeface="Arial" panose="020B0604020202020204" pitchFamily="34" charset="0"/>
              </a:rPr>
              <a:t>del percorso terapeutico-riabilitativo con definizione del PTRP (Progetto Terapeutico Riabilitativo Personalizzato).</a:t>
            </a:r>
          </a:p>
          <a:p>
            <a:endParaRPr lang="it-IT" sz="1400" dirty="0">
              <a:solidFill>
                <a:srgbClr val="002060"/>
              </a:solidFill>
              <a:cs typeface="Arial" panose="020B0604020202020204" pitchFamily="34" charset="0"/>
            </a:endParaRPr>
          </a:p>
          <a:p>
            <a:r>
              <a:rPr lang="it-IT" sz="1400" dirty="0">
                <a:solidFill>
                  <a:srgbClr val="002060"/>
                </a:solidFill>
                <a:cs typeface="Arial" panose="020B0604020202020204" pitchFamily="34" charset="0"/>
              </a:rPr>
              <a:t>D’altro canto può essere importante identificare </a:t>
            </a:r>
            <a:r>
              <a:rPr lang="it-IT" sz="1400" b="1" dirty="0">
                <a:solidFill>
                  <a:srgbClr val="002060"/>
                </a:solidFill>
                <a:cs typeface="Arial" panose="020B0604020202020204" pitchFamily="34" charset="0"/>
              </a:rPr>
              <a:t>l’operatore o gli operatori di riferimento</a:t>
            </a:r>
            <a:r>
              <a:rPr lang="it-IT" sz="1400" dirty="0">
                <a:solidFill>
                  <a:srgbClr val="002060"/>
                </a:solidFill>
                <a:cs typeface="Arial" panose="020B0604020202020204" pitchFamily="34" charset="0"/>
              </a:rPr>
              <a:t>, intendendo gli operatori che sviluppano una relazione affettivamente significativa con il paziente, in ragione dei pattern </a:t>
            </a:r>
            <a:r>
              <a:rPr lang="it-IT" sz="1400" dirty="0" err="1">
                <a:solidFill>
                  <a:srgbClr val="002060"/>
                </a:solidFill>
                <a:cs typeface="Arial" panose="020B0604020202020204" pitchFamily="34" charset="0"/>
              </a:rPr>
              <a:t>transferali</a:t>
            </a:r>
            <a:r>
              <a:rPr lang="it-IT" sz="1400" dirty="0">
                <a:solidFill>
                  <a:srgbClr val="002060"/>
                </a:solidFill>
                <a:cs typeface="Arial" panose="020B0604020202020204" pitchFamily="34" charset="0"/>
              </a:rPr>
              <a:t>/di attaccamento che possono attivarsi e della necessità di una loro corretta gestione </a:t>
            </a:r>
            <a:endParaRPr lang="it-IT" sz="1400" dirty="0" smtClean="0">
              <a:solidFill>
                <a:srgbClr val="002060"/>
              </a:solidFill>
              <a:cs typeface="Arial" panose="020B0604020202020204" pitchFamily="34" charset="0"/>
            </a:endParaRPr>
          </a:p>
          <a:p>
            <a:endParaRPr lang="it-IT" sz="1400" dirty="0">
              <a:solidFill>
                <a:srgbClr val="002060"/>
              </a:solidFill>
              <a:cs typeface="Arial" panose="020B0604020202020204" pitchFamily="34" charset="0"/>
            </a:endParaRPr>
          </a:p>
          <a:p>
            <a:r>
              <a:rPr lang="it-IT" sz="1400" dirty="0">
                <a:solidFill>
                  <a:srgbClr val="002060"/>
                </a:solidFill>
              </a:rPr>
              <a:t>Il </a:t>
            </a:r>
            <a:r>
              <a:rPr lang="it-IT" sz="1400" b="1" dirty="0">
                <a:solidFill>
                  <a:srgbClr val="002060"/>
                </a:solidFill>
              </a:rPr>
              <a:t>percorso residenziale </a:t>
            </a:r>
            <a:r>
              <a:rPr lang="it-IT" sz="1400" dirty="0">
                <a:solidFill>
                  <a:srgbClr val="002060"/>
                </a:solidFill>
              </a:rPr>
              <a:t>va preso in considerazione nei casi in cui vi sia un’assenza di supporto o grave conflittualità con i familiari, oppure bassa autonomia del paziente. I casi possono comprendere, ad esempio, severa carenza di competenze nel mantenere un’autonomia abitativa, nella cura di sé, vari precedenti fallimenti dei tentativi di stabilizzazione del DUS o persistenza di condizioni di </a:t>
            </a:r>
            <a:r>
              <a:rPr lang="it-IT" sz="1400" dirty="0" err="1">
                <a:solidFill>
                  <a:srgbClr val="002060"/>
                </a:solidFill>
              </a:rPr>
              <a:t>subacuzie</a:t>
            </a:r>
            <a:r>
              <a:rPr lang="it-IT" sz="1400" dirty="0">
                <a:solidFill>
                  <a:srgbClr val="002060"/>
                </a:solidFill>
              </a:rPr>
              <a:t> della sintomatologia psicotica</a:t>
            </a:r>
            <a:r>
              <a:rPr lang="it-IT" sz="1400" dirty="0" smtClean="0">
                <a:solidFill>
                  <a:srgbClr val="002060"/>
                </a:solidFill>
              </a:rPr>
              <a:t>.</a:t>
            </a:r>
          </a:p>
          <a:p>
            <a:endParaRPr lang="it-IT" sz="1400" dirty="0" smtClean="0">
              <a:solidFill>
                <a:srgbClr val="002060"/>
              </a:solidFill>
            </a:endParaRPr>
          </a:p>
          <a:p>
            <a:r>
              <a:rPr lang="it-IT" sz="1400" dirty="0">
                <a:solidFill>
                  <a:srgbClr val="002060"/>
                </a:solidFill>
              </a:rPr>
              <a:t>L’utilizzo di </a:t>
            </a:r>
            <a:r>
              <a:rPr lang="it-IT" sz="1400" b="1" dirty="0">
                <a:solidFill>
                  <a:srgbClr val="002060"/>
                </a:solidFill>
              </a:rPr>
              <a:t>dispositivi semi-residenziali </a:t>
            </a:r>
            <a:r>
              <a:rPr lang="it-IT" sz="1400" dirty="0">
                <a:solidFill>
                  <a:srgbClr val="002060"/>
                </a:solidFill>
              </a:rPr>
              <a:t>possiede molteplici potenzialità: permette una osservazione in tempi più lunghi, potrebbe essere una piattaforma per il percorso riabilitativo, e anche per la valutazione congiunta interdisciplinare oltre che come fase di accompagnamento in dimissione da una comunità terapeutica.</a:t>
            </a:r>
          </a:p>
          <a:p>
            <a:endParaRPr lang="it-IT" sz="1400" dirty="0">
              <a:solidFill>
                <a:srgbClr val="002060"/>
              </a:solidFill>
              <a:cs typeface="Arial" panose="020B0604020202020204" pitchFamily="34" charset="0"/>
            </a:endParaRPr>
          </a:p>
        </p:txBody>
      </p:sp>
      <p:sp>
        <p:nvSpPr>
          <p:cNvPr id="15" name="Memoria ad accesso sequenziale 14">
            <a:extLst>
              <a:ext uri="{FF2B5EF4-FFF2-40B4-BE49-F238E27FC236}">
                <a16:creationId xmlns:a16="http://schemas.microsoft.com/office/drawing/2014/main" xmlns="" id="{1ED45F3B-C1CE-4AAA-AA33-7ED573DA21C6}"/>
              </a:ext>
            </a:extLst>
          </p:cNvPr>
          <p:cNvSpPr/>
          <p:nvPr/>
        </p:nvSpPr>
        <p:spPr>
          <a:xfrm flipH="1">
            <a:off x="2519982" y="816590"/>
            <a:ext cx="558497" cy="422930"/>
          </a:xfrm>
          <a:prstGeom prst="flowChartMagneticTap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12</a:t>
            </a:r>
          </a:p>
        </p:txBody>
      </p:sp>
    </p:spTree>
    <p:extLst>
      <p:ext uri="{BB962C8B-B14F-4D97-AF65-F5344CB8AC3E}">
        <p14:creationId xmlns:p14="http://schemas.microsoft.com/office/powerpoint/2010/main" val="39869272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ccia in giù 5">
            <a:extLst>
              <a:ext uri="{FF2B5EF4-FFF2-40B4-BE49-F238E27FC236}">
                <a16:creationId xmlns:a16="http://schemas.microsoft.com/office/drawing/2014/main" xmlns="" id="{51EF3E1A-FE78-476A-8990-4CD6F235C07C}"/>
              </a:ext>
            </a:extLst>
          </p:cNvPr>
          <p:cNvSpPr/>
          <p:nvPr/>
        </p:nvSpPr>
        <p:spPr>
          <a:xfrm>
            <a:off x="826265" y="176270"/>
            <a:ext cx="705080" cy="6202496"/>
          </a:xfrm>
          <a:prstGeom prst="downArrow">
            <a:avLst/>
          </a:prstGeom>
          <a:ln>
            <a:noFill/>
          </a:ln>
        </p:spPr>
        <p:style>
          <a:lnRef idx="0">
            <a:scrgbClr r="0" g="0" b="0"/>
          </a:lnRef>
          <a:fillRef idx="1003">
            <a:schemeClr val="lt2"/>
          </a:fillRef>
          <a:effectRef idx="0">
            <a:scrgbClr r="0" g="0" b="0"/>
          </a:effectRef>
          <a:fontRef idx="minor">
            <a:schemeClr val="lt1"/>
          </a:fontRef>
        </p:style>
        <p:txBody>
          <a:bodyPr rtlCol="0" anchor="ctr"/>
          <a:lstStyle/>
          <a:p>
            <a:pPr algn="ctr"/>
            <a:endParaRPr lang="it-IT"/>
          </a:p>
        </p:txBody>
      </p:sp>
      <p:sp>
        <p:nvSpPr>
          <p:cNvPr id="7" name="CasellaDiTesto 6">
            <a:extLst>
              <a:ext uri="{FF2B5EF4-FFF2-40B4-BE49-F238E27FC236}">
                <a16:creationId xmlns:a16="http://schemas.microsoft.com/office/drawing/2014/main" xmlns="" id="{C0F7DBDA-C090-4852-A889-F022E113FDE7}"/>
              </a:ext>
            </a:extLst>
          </p:cNvPr>
          <p:cNvSpPr txBox="1"/>
          <p:nvPr/>
        </p:nvSpPr>
        <p:spPr>
          <a:xfrm>
            <a:off x="0" y="-3417"/>
            <a:ext cx="9144000" cy="276999"/>
          </a:xfrm>
          <a:prstGeom prst="rect">
            <a:avLst/>
          </a:prstGeom>
          <a:solidFill>
            <a:srgbClr val="FFC000"/>
          </a:solidFill>
          <a:ln>
            <a:noFill/>
          </a:ln>
        </p:spPr>
        <p:style>
          <a:lnRef idx="0">
            <a:scrgbClr r="0" g="0" b="0"/>
          </a:lnRef>
          <a:fillRef idx="1003">
            <a:schemeClr val="lt2"/>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it-IT" dirty="0">
                <a:solidFill>
                  <a:srgbClr val="002060"/>
                </a:solidFill>
              </a:rPr>
              <a:t>PDTA Esordio psicotico e comorbidità </a:t>
            </a:r>
          </a:p>
        </p:txBody>
      </p:sp>
      <p:sp>
        <p:nvSpPr>
          <p:cNvPr id="13" name="CasellaDiTesto 10">
            <a:extLst>
              <a:ext uri="{FF2B5EF4-FFF2-40B4-BE49-F238E27FC236}">
                <a16:creationId xmlns:a16="http://schemas.microsoft.com/office/drawing/2014/main" xmlns="" id="{9131BAAD-4BB2-4BBD-AD11-C69B0E56169F}"/>
              </a:ext>
            </a:extLst>
          </p:cNvPr>
          <p:cNvSpPr txBox="1">
            <a:spLocks noChangeArrowheads="1"/>
          </p:cNvSpPr>
          <p:nvPr/>
        </p:nvSpPr>
        <p:spPr bwMode="auto">
          <a:xfrm>
            <a:off x="6857757" y="6445228"/>
            <a:ext cx="2084225" cy="26161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it-IT" altLang="it-IT" sz="1100" i="1" dirty="0">
                <a:solidFill>
                  <a:schemeClr val="bg1"/>
                </a:solidFill>
                <a:latin typeface="Verdana" panose="020B0604030504040204" pitchFamily="34" charset="0"/>
                <a:hlinkClick r:id="rId2" action="ppaction://hlinksldjump"/>
              </a:rPr>
              <a:t>Torna alla mappa generale</a:t>
            </a:r>
            <a:endParaRPr lang="it-IT" altLang="it-IT" sz="1100" i="1" dirty="0">
              <a:solidFill>
                <a:schemeClr val="bg1"/>
              </a:solidFill>
              <a:latin typeface="Verdana" panose="020B0604030504040204" pitchFamily="34" charset="0"/>
            </a:endParaRPr>
          </a:p>
        </p:txBody>
      </p:sp>
      <p:sp>
        <p:nvSpPr>
          <p:cNvPr id="18" name="Rettangolo con angoli arrotondati 17">
            <a:extLst>
              <a:ext uri="{FF2B5EF4-FFF2-40B4-BE49-F238E27FC236}">
                <a16:creationId xmlns:a16="http://schemas.microsoft.com/office/drawing/2014/main" xmlns="" id="{18BE851B-937E-443C-B539-123C17D8774B}"/>
              </a:ext>
            </a:extLst>
          </p:cNvPr>
          <p:cNvSpPr/>
          <p:nvPr/>
        </p:nvSpPr>
        <p:spPr>
          <a:xfrm>
            <a:off x="374574" y="694063"/>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600" dirty="0">
                <a:solidFill>
                  <a:schemeClr val="bg1"/>
                </a:solidFill>
                <a:hlinkClick r:id="rId3" action="ppaction://hlinksldjump">
                  <a:extLst>
                    <a:ext uri="{A12FA001-AC4F-418D-AE19-62706E023703}">
                      <ahyp:hlinkClr xmlns:ahyp="http://schemas.microsoft.com/office/drawing/2018/hyperlinkcolor" xmlns="" val="tx"/>
                    </a:ext>
                  </a:extLst>
                </a:hlinkClick>
              </a:rPr>
              <a:t>Accesso</a:t>
            </a:r>
            <a:endParaRPr lang="it-IT" sz="1600" dirty="0">
              <a:solidFill>
                <a:schemeClr val="bg1"/>
              </a:solidFill>
            </a:endParaRPr>
          </a:p>
        </p:txBody>
      </p:sp>
      <p:sp>
        <p:nvSpPr>
          <p:cNvPr id="19" name="Rettangolo con angoli arrotondati 18">
            <a:extLst>
              <a:ext uri="{FF2B5EF4-FFF2-40B4-BE49-F238E27FC236}">
                <a16:creationId xmlns:a16="http://schemas.microsoft.com/office/drawing/2014/main" xmlns="" id="{0A5EB5F9-0F36-48F5-ABF2-2EB80000C6F3}"/>
              </a:ext>
            </a:extLst>
          </p:cNvPr>
          <p:cNvSpPr/>
          <p:nvPr/>
        </p:nvSpPr>
        <p:spPr>
          <a:xfrm>
            <a:off x="374573" y="1981204"/>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600" dirty="0">
                <a:solidFill>
                  <a:schemeClr val="bg1"/>
                </a:solidFill>
                <a:hlinkClick r:id="rId4" action="ppaction://hlinksldjump">
                  <a:extLst>
                    <a:ext uri="{A12FA001-AC4F-418D-AE19-62706E023703}">
                      <ahyp:hlinkClr xmlns:ahyp="http://schemas.microsoft.com/office/drawing/2018/hyperlinkcolor" xmlns="" val="tx"/>
                    </a:ext>
                  </a:extLst>
                </a:hlinkClick>
              </a:rPr>
              <a:t>Inquadramento diagnostico </a:t>
            </a:r>
            <a:endParaRPr lang="it-IT" sz="1600" dirty="0">
              <a:solidFill>
                <a:schemeClr val="bg1"/>
              </a:solidFill>
            </a:endParaRPr>
          </a:p>
        </p:txBody>
      </p:sp>
      <p:sp>
        <p:nvSpPr>
          <p:cNvPr id="20" name="Rettangolo con angoli arrotondati 19">
            <a:extLst>
              <a:ext uri="{FF2B5EF4-FFF2-40B4-BE49-F238E27FC236}">
                <a16:creationId xmlns:a16="http://schemas.microsoft.com/office/drawing/2014/main" xmlns="" id="{4D471875-B610-4BB6-8963-083E6EB9EE68}"/>
              </a:ext>
            </a:extLst>
          </p:cNvPr>
          <p:cNvSpPr/>
          <p:nvPr/>
        </p:nvSpPr>
        <p:spPr>
          <a:xfrm>
            <a:off x="374572" y="3268345"/>
            <a:ext cx="1619479" cy="1041091"/>
          </a:xfrm>
          <a:prstGeom prst="roundRect">
            <a:avLst/>
          </a:prstGeom>
          <a:solidFill>
            <a:srgbClr val="4472C4">
              <a:shade val="80000"/>
              <a:hueOff val="232855"/>
              <a:satOff val="-4171"/>
              <a:lumOff val="17723"/>
              <a:alphaOff val="0"/>
            </a:srgbClr>
          </a:solidFill>
          <a:ln w="12700" cap="flat" cmpd="sng" algn="ctr">
            <a:solidFill>
              <a:prstClr val="white">
                <a:hueOff val="0"/>
                <a:satOff val="0"/>
                <a:lumOff val="0"/>
                <a:alphaOff val="0"/>
              </a:prstClr>
            </a:solidFill>
            <a:prstDash val="solid"/>
            <a:miter lim="800000"/>
          </a:ln>
          <a:effectLst/>
        </p:spPr>
        <p:txBody>
          <a:bodyPr rot="0" spcFirstLastPara="0" vertOverflow="overflow" horzOverflow="overflow" vert="horz" wrap="square" lIns="0" tIns="58293" rIns="75565" bIns="0" numCol="1" spcCol="1270" rtlCol="0" fromWordArt="0" anchor="ctr" anchorCtr="0" forceAA="0" compatLnSpc="1">
            <a:prstTxWarp prst="textNoShape">
              <a:avLst/>
            </a:prstTxWarp>
            <a:noAutofit/>
          </a:bodyPr>
          <a:lstStyle/>
          <a:p>
            <a:pPr marL="180975" indent="-180975" algn="ctr"/>
            <a:r>
              <a:rPr lang="it-IT" sz="1600" dirty="0">
                <a:solidFill>
                  <a:schemeClr val="bg1"/>
                </a:solidFill>
              </a:rPr>
              <a:t>Trattamento</a:t>
            </a:r>
          </a:p>
        </p:txBody>
      </p:sp>
      <p:sp>
        <p:nvSpPr>
          <p:cNvPr id="21" name="Rettangolo con angoli arrotondati 20">
            <a:extLst>
              <a:ext uri="{FF2B5EF4-FFF2-40B4-BE49-F238E27FC236}">
                <a16:creationId xmlns:a16="http://schemas.microsoft.com/office/drawing/2014/main" xmlns="" id="{00F857A5-1925-4398-BFA7-7D2B07994F9E}"/>
              </a:ext>
            </a:extLst>
          </p:cNvPr>
          <p:cNvSpPr/>
          <p:nvPr/>
        </p:nvSpPr>
        <p:spPr>
          <a:xfrm>
            <a:off x="374572" y="4555487"/>
            <a:ext cx="1619479" cy="1041091"/>
          </a:xfrm>
          <a:prstGeom prst="roundRect">
            <a:avLst/>
          </a:prstGeom>
          <a:solidFill>
            <a:srgbClr val="4472C4">
              <a:shade val="80000"/>
              <a:hueOff val="349283"/>
              <a:satOff val="-6256"/>
              <a:lumOff val="26585"/>
              <a:alphaOff val="0"/>
            </a:srgbClr>
          </a:solidFill>
          <a:ln w="12700" cap="flat" cmpd="sng" algn="ctr">
            <a:solidFill>
              <a:prstClr val="white">
                <a:hueOff val="0"/>
                <a:satOff val="0"/>
                <a:lumOff val="0"/>
                <a:alphaOff val="0"/>
              </a:prstClr>
            </a:solidFill>
            <a:prstDash val="solid"/>
            <a:miter lim="800000"/>
          </a:ln>
          <a:effectLst/>
        </p:spPr>
        <p:txBody>
          <a:bodyPr rot="0" spcFirstLastPara="0" vertOverflow="overflow" horzOverflow="overflow" vert="horz" wrap="square" lIns="0" tIns="58293" rIns="75565" bIns="0" numCol="1" spcCol="1270" rtlCol="0" fromWordArt="0" anchor="ctr" anchorCtr="0" forceAA="0" compatLnSpc="1">
            <a:prstTxWarp prst="textNoShape">
              <a:avLst/>
            </a:prstTxWarp>
            <a:noAutofit/>
          </a:bodyPr>
          <a:lstStyle/>
          <a:p>
            <a:pPr algn="ctr"/>
            <a:r>
              <a:rPr lang="it-IT" sz="1600" dirty="0">
                <a:solidFill>
                  <a:schemeClr val="bg1"/>
                </a:solidFill>
              </a:rPr>
              <a:t>Recovery</a:t>
            </a:r>
          </a:p>
        </p:txBody>
      </p:sp>
      <p:sp>
        <p:nvSpPr>
          <p:cNvPr id="14" name="Rettangolo 13">
            <a:extLst>
              <a:ext uri="{FF2B5EF4-FFF2-40B4-BE49-F238E27FC236}">
                <a16:creationId xmlns:a16="http://schemas.microsoft.com/office/drawing/2014/main" xmlns="" id="{486F9EA2-0ED6-4769-AC72-C236D2D2F9FF}"/>
              </a:ext>
            </a:extLst>
          </p:cNvPr>
          <p:cNvSpPr/>
          <p:nvPr/>
        </p:nvSpPr>
        <p:spPr>
          <a:xfrm>
            <a:off x="2445742" y="694064"/>
            <a:ext cx="6323683" cy="5395246"/>
          </a:xfrm>
          <a:prstGeom prst="rect">
            <a:avLst/>
          </a:prstGeom>
          <a:solidFill>
            <a:schemeClr val="bg1">
              <a:lumMod val="95000"/>
            </a:schemeClr>
          </a:solidFill>
          <a:ln>
            <a:solidFill>
              <a:schemeClr val="accent6">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it-IT" sz="1400" b="1" dirty="0">
                <a:solidFill>
                  <a:srgbClr val="002060"/>
                </a:solidFill>
                <a:cs typeface="Arial" panose="020B0604020202020204" pitchFamily="34" charset="0"/>
              </a:rPr>
              <a:t>	</a:t>
            </a:r>
          </a:p>
          <a:p>
            <a:pPr algn="ctr"/>
            <a:r>
              <a:rPr lang="it-IT" sz="1400" b="1" dirty="0">
                <a:solidFill>
                  <a:srgbClr val="002060"/>
                </a:solidFill>
                <a:cs typeface="Arial" panose="020B0604020202020204" pitchFamily="34" charset="0"/>
              </a:rPr>
              <a:t>	 </a:t>
            </a:r>
            <a:r>
              <a:rPr lang="it-IT" sz="1400" b="1" dirty="0" smtClean="0">
                <a:solidFill>
                  <a:srgbClr val="002060"/>
                </a:solidFill>
                <a:cs typeface="Arial" panose="020B0604020202020204" pitchFamily="34" charset="0"/>
              </a:rPr>
              <a:t> Sviluppo </a:t>
            </a:r>
            <a:r>
              <a:rPr lang="it-IT" sz="1400" b="1" dirty="0">
                <a:solidFill>
                  <a:srgbClr val="002060"/>
                </a:solidFill>
                <a:cs typeface="Arial" panose="020B0604020202020204" pitchFamily="34" charset="0"/>
              </a:rPr>
              <a:t>del Programma Riabilitativo</a:t>
            </a:r>
          </a:p>
          <a:p>
            <a:endParaRPr lang="it-IT" sz="1400" dirty="0">
              <a:solidFill>
                <a:srgbClr val="002060"/>
              </a:solidFill>
              <a:cs typeface="Arial" panose="020B0604020202020204" pitchFamily="34" charset="0"/>
            </a:endParaRPr>
          </a:p>
          <a:p>
            <a:r>
              <a:rPr lang="it-IT" sz="1400" dirty="0">
                <a:solidFill>
                  <a:srgbClr val="002060"/>
                </a:solidFill>
                <a:cs typeface="Arial" panose="020B0604020202020204" pitchFamily="34" charset="0"/>
              </a:rPr>
              <a:t>Vanno presi in considerazione come strumenti della riabilitazione dei percorsi/processi di recovery:</a:t>
            </a:r>
          </a:p>
          <a:p>
            <a:pPr marL="285750" indent="-285750">
              <a:buFont typeface="Arial" panose="020B0604020202020204" pitchFamily="34" charset="0"/>
              <a:buChar char="•"/>
            </a:pPr>
            <a:endParaRPr lang="it-IT" sz="1400" dirty="0">
              <a:solidFill>
                <a:srgbClr val="002060"/>
              </a:solidFill>
              <a:cs typeface="Arial" panose="020B0604020202020204" pitchFamily="34" charset="0"/>
            </a:endParaRPr>
          </a:p>
          <a:p>
            <a:pPr marL="285750" lvl="0" indent="-285750">
              <a:buFont typeface="Arial" panose="020B0604020202020204" pitchFamily="34" charset="0"/>
              <a:buChar char="•"/>
            </a:pPr>
            <a:r>
              <a:rPr lang="it-IT" sz="1400" dirty="0">
                <a:solidFill>
                  <a:srgbClr val="002060"/>
                </a:solidFill>
              </a:rPr>
              <a:t>Case management</a:t>
            </a:r>
          </a:p>
          <a:p>
            <a:pPr marL="285750" lvl="0" indent="-285750">
              <a:buFont typeface="Arial" panose="020B0604020202020204" pitchFamily="34" charset="0"/>
              <a:buChar char="•"/>
            </a:pPr>
            <a:r>
              <a:rPr lang="it-IT" sz="1400" dirty="0">
                <a:solidFill>
                  <a:srgbClr val="002060"/>
                </a:solidFill>
              </a:rPr>
              <a:t>Relazione di alleanza/costruzione di una partnership</a:t>
            </a:r>
          </a:p>
          <a:p>
            <a:pPr marL="285750" lvl="0" indent="-285750">
              <a:buFont typeface="Arial" panose="020B0604020202020204" pitchFamily="34" charset="0"/>
              <a:buChar char="•"/>
            </a:pPr>
            <a:r>
              <a:rPr lang="it-IT" sz="1400" dirty="0">
                <a:solidFill>
                  <a:srgbClr val="002060"/>
                </a:solidFill>
              </a:rPr>
              <a:t>Interventi normativi (controllo dei farmaci, tossicologico)</a:t>
            </a:r>
          </a:p>
          <a:p>
            <a:pPr marL="285750" lvl="0" indent="-285750">
              <a:buFont typeface="Arial" panose="020B0604020202020204" pitchFamily="34" charset="0"/>
              <a:buChar char="•"/>
            </a:pPr>
            <a:r>
              <a:rPr lang="it-IT" sz="1400" dirty="0">
                <a:solidFill>
                  <a:srgbClr val="002060"/>
                </a:solidFill>
              </a:rPr>
              <a:t>Psicoeducazione sui temi riguardanti le sostanze e la psicosi</a:t>
            </a:r>
          </a:p>
          <a:p>
            <a:pPr marL="285750" lvl="0" indent="-285750">
              <a:buFont typeface="Arial" panose="020B0604020202020204" pitchFamily="34" charset="0"/>
              <a:buChar char="•"/>
            </a:pPr>
            <a:r>
              <a:rPr lang="it-IT" sz="1400" dirty="0">
                <a:solidFill>
                  <a:srgbClr val="002060"/>
                </a:solidFill>
              </a:rPr>
              <a:t>Psicoeducazione familiare</a:t>
            </a:r>
          </a:p>
          <a:p>
            <a:pPr marL="285750" lvl="0" indent="-285750">
              <a:buFont typeface="Arial" panose="020B0604020202020204" pitchFamily="34" charset="0"/>
              <a:buChar char="•"/>
            </a:pPr>
            <a:r>
              <a:rPr lang="it-IT" sz="1400" dirty="0" err="1">
                <a:solidFill>
                  <a:srgbClr val="002060"/>
                </a:solidFill>
              </a:rPr>
              <a:t>Counseling</a:t>
            </a:r>
            <a:r>
              <a:rPr lang="it-IT" sz="1400" dirty="0">
                <a:solidFill>
                  <a:srgbClr val="002060"/>
                </a:solidFill>
              </a:rPr>
              <a:t> individuale o di gruppo</a:t>
            </a:r>
          </a:p>
          <a:p>
            <a:pPr marL="285750" lvl="0" indent="-285750">
              <a:buFont typeface="Arial" panose="020B0604020202020204" pitchFamily="34" charset="0"/>
              <a:buChar char="•"/>
            </a:pPr>
            <a:r>
              <a:rPr lang="it-IT" sz="1400" dirty="0">
                <a:solidFill>
                  <a:srgbClr val="002060"/>
                </a:solidFill>
              </a:rPr>
              <a:t>Social </a:t>
            </a:r>
            <a:r>
              <a:rPr lang="it-IT" sz="1400" dirty="0" err="1">
                <a:solidFill>
                  <a:srgbClr val="002060"/>
                </a:solidFill>
              </a:rPr>
              <a:t>Skill</a:t>
            </a:r>
            <a:r>
              <a:rPr lang="it-IT" sz="1400" dirty="0">
                <a:solidFill>
                  <a:srgbClr val="002060"/>
                </a:solidFill>
              </a:rPr>
              <a:t> Training</a:t>
            </a:r>
          </a:p>
          <a:p>
            <a:pPr marL="285750" lvl="0" indent="-285750">
              <a:buFont typeface="Arial" panose="020B0604020202020204" pitchFamily="34" charset="0"/>
              <a:buChar char="•"/>
            </a:pPr>
            <a:r>
              <a:rPr lang="it-IT" sz="1400" dirty="0" err="1">
                <a:solidFill>
                  <a:srgbClr val="002060"/>
                </a:solidFill>
              </a:rPr>
              <a:t>Coaching</a:t>
            </a:r>
            <a:r>
              <a:rPr lang="it-IT" sz="1400" dirty="0">
                <a:solidFill>
                  <a:srgbClr val="002060"/>
                </a:solidFill>
              </a:rPr>
              <a:t> educativo </a:t>
            </a:r>
          </a:p>
          <a:p>
            <a:pPr marL="285750" lvl="0" indent="-285750">
              <a:buFont typeface="Arial" panose="020B0604020202020204" pitchFamily="34" charset="0"/>
              <a:buChar char="•"/>
            </a:pPr>
            <a:r>
              <a:rPr lang="it-IT" sz="1400" dirty="0" err="1">
                <a:solidFill>
                  <a:srgbClr val="002060"/>
                </a:solidFill>
              </a:rPr>
              <a:t>Illness</a:t>
            </a:r>
            <a:r>
              <a:rPr lang="it-IT" sz="1400" dirty="0">
                <a:solidFill>
                  <a:srgbClr val="002060"/>
                </a:solidFill>
              </a:rPr>
              <a:t> Management and Recovery</a:t>
            </a:r>
          </a:p>
          <a:p>
            <a:pPr marL="285750" lvl="0" indent="-285750">
              <a:buFont typeface="Arial" panose="020B0604020202020204" pitchFamily="34" charset="0"/>
              <a:buChar char="•"/>
            </a:pPr>
            <a:r>
              <a:rPr lang="it-IT" sz="1400" dirty="0">
                <a:solidFill>
                  <a:srgbClr val="002060"/>
                </a:solidFill>
              </a:rPr>
              <a:t>Gruppi di auto-aiuto, attivazione dei </a:t>
            </a:r>
            <a:r>
              <a:rPr lang="it-IT" sz="1400" dirty="0" err="1">
                <a:solidFill>
                  <a:srgbClr val="002060"/>
                </a:solidFill>
              </a:rPr>
              <a:t>peer</a:t>
            </a:r>
            <a:r>
              <a:rPr lang="it-IT" sz="1400" dirty="0">
                <a:solidFill>
                  <a:srgbClr val="002060"/>
                </a:solidFill>
              </a:rPr>
              <a:t> e del paziente esperto</a:t>
            </a:r>
          </a:p>
          <a:p>
            <a:pPr marL="285750" lvl="0" indent="-285750">
              <a:buFont typeface="Arial" panose="020B0604020202020204" pitchFamily="34" charset="0"/>
              <a:buChar char="•"/>
            </a:pPr>
            <a:r>
              <a:rPr lang="it-IT" sz="1400" dirty="0">
                <a:solidFill>
                  <a:srgbClr val="002060"/>
                </a:solidFill>
              </a:rPr>
              <a:t>Trattamento assertivo di comunità</a:t>
            </a:r>
          </a:p>
          <a:p>
            <a:pPr marL="285750" lvl="0" indent="-285750">
              <a:buFont typeface="Arial" panose="020B0604020202020204" pitchFamily="34" charset="0"/>
              <a:buChar char="•"/>
            </a:pPr>
            <a:r>
              <a:rPr lang="it-IT" sz="1400" dirty="0">
                <a:solidFill>
                  <a:srgbClr val="002060"/>
                </a:solidFill>
              </a:rPr>
              <a:t>Sostegno allo studio</a:t>
            </a:r>
          </a:p>
          <a:p>
            <a:pPr marL="285750" lvl="0" indent="-285750">
              <a:buFont typeface="Arial" panose="020B0604020202020204" pitchFamily="34" charset="0"/>
              <a:buChar char="•"/>
            </a:pPr>
            <a:r>
              <a:rPr lang="it-IT" sz="1400" dirty="0">
                <a:solidFill>
                  <a:srgbClr val="002060"/>
                </a:solidFill>
              </a:rPr>
              <a:t>Inserimento in contesti sociali</a:t>
            </a:r>
          </a:p>
          <a:p>
            <a:pPr marL="285750" lvl="0" indent="-285750">
              <a:buFont typeface="Arial" panose="020B0604020202020204" pitchFamily="34" charset="0"/>
              <a:buChar char="•"/>
            </a:pPr>
            <a:r>
              <a:rPr lang="it-IT" sz="1400" dirty="0">
                <a:solidFill>
                  <a:srgbClr val="002060"/>
                </a:solidFill>
              </a:rPr>
              <a:t>Lavoro supportato </a:t>
            </a:r>
          </a:p>
          <a:p>
            <a:pPr marL="285750" lvl="0" indent="-285750">
              <a:buFont typeface="Arial" panose="020B0604020202020204" pitchFamily="34" charset="0"/>
              <a:buChar char="•"/>
            </a:pPr>
            <a:r>
              <a:rPr lang="it-IT" sz="1400" dirty="0">
                <a:solidFill>
                  <a:srgbClr val="002060"/>
                </a:solidFill>
              </a:rPr>
              <a:t>Abitare supportato </a:t>
            </a:r>
          </a:p>
          <a:p>
            <a:pPr marL="285750" lvl="0" indent="-285750">
              <a:buFont typeface="Arial" panose="020B0604020202020204" pitchFamily="34" charset="0"/>
              <a:buChar char="•"/>
            </a:pPr>
            <a:r>
              <a:rPr lang="it-IT" sz="1400" dirty="0">
                <a:solidFill>
                  <a:srgbClr val="002060"/>
                </a:solidFill>
              </a:rPr>
              <a:t>Coinvolgimento e impegno nella lotta allo stigma sia nella forma dello “stigma esterno” che in quella dello “stigma interno” come anche per il “doppio stigma”, verso la psicosi e verso i disturbi da uso di sostanze.</a:t>
            </a:r>
          </a:p>
        </p:txBody>
      </p:sp>
      <p:sp>
        <p:nvSpPr>
          <p:cNvPr id="15" name="Memoria ad accesso sequenziale 14">
            <a:extLst>
              <a:ext uri="{FF2B5EF4-FFF2-40B4-BE49-F238E27FC236}">
                <a16:creationId xmlns:a16="http://schemas.microsoft.com/office/drawing/2014/main" xmlns="" id="{1ED45F3B-C1CE-4AAA-AA33-7ED573DA21C6}"/>
              </a:ext>
            </a:extLst>
          </p:cNvPr>
          <p:cNvSpPr/>
          <p:nvPr/>
        </p:nvSpPr>
        <p:spPr>
          <a:xfrm flipH="1">
            <a:off x="2519982" y="816590"/>
            <a:ext cx="558497" cy="422930"/>
          </a:xfrm>
          <a:prstGeom prst="flowChartMagneticTap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13</a:t>
            </a:r>
          </a:p>
        </p:txBody>
      </p:sp>
    </p:spTree>
    <p:extLst>
      <p:ext uri="{BB962C8B-B14F-4D97-AF65-F5344CB8AC3E}">
        <p14:creationId xmlns:p14="http://schemas.microsoft.com/office/powerpoint/2010/main" val="35321224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ccia in giù 5">
            <a:extLst>
              <a:ext uri="{FF2B5EF4-FFF2-40B4-BE49-F238E27FC236}">
                <a16:creationId xmlns:a16="http://schemas.microsoft.com/office/drawing/2014/main" xmlns="" id="{51EF3E1A-FE78-476A-8990-4CD6F235C07C}"/>
              </a:ext>
            </a:extLst>
          </p:cNvPr>
          <p:cNvSpPr/>
          <p:nvPr/>
        </p:nvSpPr>
        <p:spPr>
          <a:xfrm>
            <a:off x="826265" y="176270"/>
            <a:ext cx="705080" cy="6202496"/>
          </a:xfrm>
          <a:prstGeom prst="downArrow">
            <a:avLst/>
          </a:prstGeom>
          <a:ln>
            <a:noFill/>
          </a:ln>
        </p:spPr>
        <p:style>
          <a:lnRef idx="0">
            <a:scrgbClr r="0" g="0" b="0"/>
          </a:lnRef>
          <a:fillRef idx="1003">
            <a:schemeClr val="lt2"/>
          </a:fillRef>
          <a:effectRef idx="0">
            <a:scrgbClr r="0" g="0" b="0"/>
          </a:effectRef>
          <a:fontRef idx="minor">
            <a:schemeClr val="lt1"/>
          </a:fontRef>
        </p:style>
        <p:txBody>
          <a:bodyPr rtlCol="0" anchor="ctr"/>
          <a:lstStyle/>
          <a:p>
            <a:pPr algn="ctr"/>
            <a:endParaRPr lang="it-IT"/>
          </a:p>
        </p:txBody>
      </p:sp>
      <p:sp>
        <p:nvSpPr>
          <p:cNvPr id="7" name="CasellaDiTesto 6">
            <a:extLst>
              <a:ext uri="{FF2B5EF4-FFF2-40B4-BE49-F238E27FC236}">
                <a16:creationId xmlns:a16="http://schemas.microsoft.com/office/drawing/2014/main" xmlns="" id="{C0F7DBDA-C090-4852-A889-F022E113FDE7}"/>
              </a:ext>
            </a:extLst>
          </p:cNvPr>
          <p:cNvSpPr txBox="1"/>
          <p:nvPr/>
        </p:nvSpPr>
        <p:spPr>
          <a:xfrm>
            <a:off x="0" y="-3417"/>
            <a:ext cx="9144000" cy="276999"/>
          </a:xfrm>
          <a:prstGeom prst="rect">
            <a:avLst/>
          </a:prstGeom>
          <a:solidFill>
            <a:srgbClr val="FFC000"/>
          </a:solidFill>
          <a:ln>
            <a:noFill/>
          </a:ln>
        </p:spPr>
        <p:style>
          <a:lnRef idx="0">
            <a:scrgbClr r="0" g="0" b="0"/>
          </a:lnRef>
          <a:fillRef idx="1003">
            <a:schemeClr val="lt2"/>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it-IT" dirty="0">
                <a:solidFill>
                  <a:srgbClr val="002060"/>
                </a:solidFill>
              </a:rPr>
              <a:t>PDTA Esordio psicotico e comorbidità </a:t>
            </a:r>
          </a:p>
        </p:txBody>
      </p:sp>
      <p:sp>
        <p:nvSpPr>
          <p:cNvPr id="12" name="Rettangolo 11">
            <a:extLst>
              <a:ext uri="{FF2B5EF4-FFF2-40B4-BE49-F238E27FC236}">
                <a16:creationId xmlns:a16="http://schemas.microsoft.com/office/drawing/2014/main" xmlns="" id="{102AD5F3-D87D-4DC1-857D-0FC146EA6ACC}"/>
              </a:ext>
            </a:extLst>
          </p:cNvPr>
          <p:cNvSpPr/>
          <p:nvPr/>
        </p:nvSpPr>
        <p:spPr>
          <a:xfrm>
            <a:off x="2445742" y="694064"/>
            <a:ext cx="6323683" cy="5395246"/>
          </a:xfrm>
          <a:prstGeom prst="rect">
            <a:avLst/>
          </a:prstGeom>
          <a:solidFill>
            <a:schemeClr val="bg1">
              <a:lumMod val="95000"/>
            </a:schemeClr>
          </a:solidFill>
          <a:ln>
            <a:solidFill>
              <a:schemeClr val="accent6">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it-IT" sz="1400" b="1" dirty="0">
                <a:solidFill>
                  <a:srgbClr val="002060"/>
                </a:solidFill>
                <a:cs typeface="Arial" panose="020B0604020202020204" pitchFamily="34" charset="0"/>
              </a:rPr>
              <a:t>	</a:t>
            </a:r>
          </a:p>
          <a:p>
            <a:pPr algn="ctr"/>
            <a:r>
              <a:rPr lang="it-IT" sz="1400" b="1" dirty="0">
                <a:solidFill>
                  <a:srgbClr val="002060"/>
                </a:solidFill>
                <a:cs typeface="Arial" panose="020B0604020202020204" pitchFamily="34" charset="0"/>
              </a:rPr>
              <a:t>	  </a:t>
            </a:r>
            <a:r>
              <a:rPr lang="it-IT" sz="1400" b="1" dirty="0">
                <a:solidFill>
                  <a:srgbClr val="002060"/>
                </a:solidFill>
              </a:rPr>
              <a:t>Uscita dal PDTA</a:t>
            </a:r>
            <a:endParaRPr lang="it-IT" sz="1400" b="1" dirty="0">
              <a:solidFill>
                <a:srgbClr val="002060"/>
              </a:solidFill>
              <a:cs typeface="Arial" panose="020B0604020202020204" pitchFamily="34" charset="0"/>
            </a:endParaRPr>
          </a:p>
          <a:p>
            <a:endParaRPr lang="it-IT" sz="1400" dirty="0">
              <a:solidFill>
                <a:srgbClr val="002060"/>
              </a:solidFill>
              <a:cs typeface="Arial" panose="020B0604020202020204" pitchFamily="34" charset="0"/>
            </a:endParaRPr>
          </a:p>
          <a:p>
            <a:pPr marL="285750" indent="-285750">
              <a:buFont typeface="Arial" panose="020B0604020202020204" pitchFamily="34" charset="0"/>
              <a:buChar char="•"/>
            </a:pPr>
            <a:r>
              <a:rPr lang="it-IT" sz="1400" dirty="0">
                <a:solidFill>
                  <a:srgbClr val="002060"/>
                </a:solidFill>
                <a:cs typeface="Arial" panose="020B0604020202020204" pitchFamily="34" charset="0"/>
              </a:rPr>
              <a:t>Fase di mantenimento del trattamento una volta raggiunta una buona recovery (secondo quanto definito dai criteri del PANSM)</a:t>
            </a:r>
          </a:p>
          <a:p>
            <a:pPr marL="285750" indent="-285750">
              <a:buFont typeface="Arial" panose="020B0604020202020204" pitchFamily="34" charset="0"/>
              <a:buChar char="•"/>
            </a:pPr>
            <a:r>
              <a:rPr lang="it-IT" sz="1400" dirty="0">
                <a:solidFill>
                  <a:srgbClr val="002060"/>
                </a:solidFill>
                <a:cs typeface="Arial" panose="020B0604020202020204" pitchFamily="34" charset="0"/>
              </a:rPr>
              <a:t>Sopraggiunte evidenze che le caratteristiche del soggetto in cura non rispettano più i criteri di inclusione nel PDTA (vedi Fase Accesso)</a:t>
            </a:r>
          </a:p>
        </p:txBody>
      </p:sp>
      <p:sp>
        <p:nvSpPr>
          <p:cNvPr id="11" name="Memoria ad accesso sequenziale 10">
            <a:extLst>
              <a:ext uri="{FF2B5EF4-FFF2-40B4-BE49-F238E27FC236}">
                <a16:creationId xmlns:a16="http://schemas.microsoft.com/office/drawing/2014/main" xmlns="" id="{A7B060D7-8E94-4426-B6FB-26BE7E364996}"/>
              </a:ext>
            </a:extLst>
          </p:cNvPr>
          <p:cNvSpPr/>
          <p:nvPr/>
        </p:nvSpPr>
        <p:spPr>
          <a:xfrm flipH="1">
            <a:off x="2519981" y="816590"/>
            <a:ext cx="517857" cy="372129"/>
          </a:xfrm>
          <a:prstGeom prst="flowChartMagneticTap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15</a:t>
            </a:r>
          </a:p>
        </p:txBody>
      </p:sp>
      <p:sp>
        <p:nvSpPr>
          <p:cNvPr id="14" name="CasellaDiTesto 10">
            <a:extLst>
              <a:ext uri="{FF2B5EF4-FFF2-40B4-BE49-F238E27FC236}">
                <a16:creationId xmlns:a16="http://schemas.microsoft.com/office/drawing/2014/main" xmlns="" id="{4C80150F-2F48-423E-9D58-611B82E95590}"/>
              </a:ext>
            </a:extLst>
          </p:cNvPr>
          <p:cNvSpPr txBox="1">
            <a:spLocks noChangeArrowheads="1"/>
          </p:cNvSpPr>
          <p:nvPr/>
        </p:nvSpPr>
        <p:spPr bwMode="auto">
          <a:xfrm>
            <a:off x="6765061" y="6378766"/>
            <a:ext cx="2084225" cy="26161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spcBef>
                <a:spcPct val="0"/>
              </a:spcBef>
              <a:buFontTx/>
              <a:buNone/>
              <a:defRPr sz="1100" i="1">
                <a:solidFill>
                  <a:schemeClr val="bg1"/>
                </a:solidFill>
                <a:latin typeface="Verdana" panose="020B0604030504040204" pitchFamily="34" charset="0"/>
              </a:defRPr>
            </a:lvl1pPr>
            <a:lvl2pPr marL="742950" indent="-285750">
              <a:spcBef>
                <a:spcPct val="20000"/>
              </a:spcBef>
              <a:buFont typeface="Arial" panose="020B0604020202020204" pitchFamily="34" charset="0"/>
              <a:buChar char="–"/>
              <a:defRPr sz="2800">
                <a:latin typeface="Calibri" panose="020F0502020204030204" pitchFamily="34" charset="0"/>
              </a:defRPr>
            </a:lvl2pPr>
            <a:lvl3pPr marL="1143000" indent="-228600">
              <a:spcBef>
                <a:spcPct val="20000"/>
              </a:spcBef>
              <a:buFont typeface="Arial" panose="020B0604020202020204" pitchFamily="34" charset="0"/>
              <a:buChar char="•"/>
              <a:defRPr sz="2400">
                <a:latin typeface="Calibri" panose="020F0502020204030204" pitchFamily="34" charset="0"/>
              </a:defRPr>
            </a:lvl3pPr>
            <a:lvl4pPr marL="1600200" indent="-228600">
              <a:spcBef>
                <a:spcPct val="20000"/>
              </a:spcBef>
              <a:buFont typeface="Arial" panose="020B0604020202020204" pitchFamily="34" charset="0"/>
              <a:buChar char="–"/>
              <a:defRPr sz="2000">
                <a:latin typeface="Calibri" panose="020F0502020204030204" pitchFamily="34" charset="0"/>
              </a:defRPr>
            </a:lvl4pPr>
            <a:lvl5pPr marL="2057400" indent="-228600">
              <a:spcBef>
                <a:spcPct val="20000"/>
              </a:spcBef>
              <a:buFont typeface="Arial" panose="020B0604020202020204" pitchFamily="34" charset="0"/>
              <a:buChar char="»"/>
              <a:defRPr sz="2000">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30204" pitchFamily="34" charset="0"/>
              </a:defRPr>
            </a:lvl9pPr>
          </a:lstStyle>
          <a:p>
            <a:r>
              <a:rPr lang="it-IT" altLang="it-IT" dirty="0">
                <a:solidFill>
                  <a:srgbClr val="0070C0"/>
                </a:solidFill>
                <a:hlinkClick r:id="rId2" action="ppaction://hlinksldjump">
                  <a:extLst>
                    <a:ext uri="{A12FA001-AC4F-418D-AE19-62706E023703}">
                      <ahyp:hlinkClr xmlns:ahyp="http://schemas.microsoft.com/office/drawing/2018/hyperlinkcolor" xmlns="" val="tx"/>
                    </a:ext>
                  </a:extLst>
                </a:hlinkClick>
              </a:rPr>
              <a:t>Torna alla mappa generale</a:t>
            </a:r>
            <a:endParaRPr lang="it-IT" altLang="it-IT" dirty="0">
              <a:solidFill>
                <a:srgbClr val="0070C0"/>
              </a:solidFill>
            </a:endParaRPr>
          </a:p>
        </p:txBody>
      </p:sp>
      <p:sp>
        <p:nvSpPr>
          <p:cNvPr id="15" name="Rettangolo con angoli arrotondati 14">
            <a:extLst>
              <a:ext uri="{FF2B5EF4-FFF2-40B4-BE49-F238E27FC236}">
                <a16:creationId xmlns:a16="http://schemas.microsoft.com/office/drawing/2014/main" xmlns="" id="{C7EA6FC2-A3BC-46DC-B953-264BA88D5616}"/>
              </a:ext>
            </a:extLst>
          </p:cNvPr>
          <p:cNvSpPr/>
          <p:nvPr/>
        </p:nvSpPr>
        <p:spPr>
          <a:xfrm>
            <a:off x="374574" y="694063"/>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600" dirty="0">
                <a:solidFill>
                  <a:schemeClr val="bg1"/>
                </a:solidFill>
                <a:hlinkClick r:id="rId3" action="ppaction://hlinksldjump">
                  <a:extLst>
                    <a:ext uri="{A12FA001-AC4F-418D-AE19-62706E023703}">
                      <ahyp:hlinkClr xmlns:ahyp="http://schemas.microsoft.com/office/drawing/2018/hyperlinkcolor" xmlns="" val="tx"/>
                    </a:ext>
                  </a:extLst>
                </a:hlinkClick>
              </a:rPr>
              <a:t>Accesso</a:t>
            </a:r>
            <a:endParaRPr lang="it-IT" sz="1600" dirty="0">
              <a:solidFill>
                <a:schemeClr val="bg1"/>
              </a:solidFill>
            </a:endParaRPr>
          </a:p>
        </p:txBody>
      </p:sp>
      <p:sp>
        <p:nvSpPr>
          <p:cNvPr id="16" name="Rettangolo con angoli arrotondati 15">
            <a:extLst>
              <a:ext uri="{FF2B5EF4-FFF2-40B4-BE49-F238E27FC236}">
                <a16:creationId xmlns:a16="http://schemas.microsoft.com/office/drawing/2014/main" xmlns="" id="{EF38F04F-74C1-4ED0-BC1B-13169F1F8F6C}"/>
              </a:ext>
            </a:extLst>
          </p:cNvPr>
          <p:cNvSpPr/>
          <p:nvPr/>
        </p:nvSpPr>
        <p:spPr>
          <a:xfrm>
            <a:off x="374573" y="1981204"/>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600" dirty="0">
                <a:solidFill>
                  <a:schemeClr val="bg1"/>
                </a:solidFill>
                <a:hlinkClick r:id="rId4" action="ppaction://hlinksldjump">
                  <a:extLst>
                    <a:ext uri="{A12FA001-AC4F-418D-AE19-62706E023703}">
                      <ahyp:hlinkClr xmlns:ahyp="http://schemas.microsoft.com/office/drawing/2018/hyperlinkcolor" xmlns="" val="tx"/>
                    </a:ext>
                  </a:extLst>
                </a:hlinkClick>
              </a:rPr>
              <a:t>Inquadramento diagnostico </a:t>
            </a:r>
            <a:endParaRPr lang="it-IT" sz="1600" dirty="0">
              <a:solidFill>
                <a:schemeClr val="bg1"/>
              </a:solidFill>
            </a:endParaRPr>
          </a:p>
        </p:txBody>
      </p:sp>
      <p:sp>
        <p:nvSpPr>
          <p:cNvPr id="17" name="Rettangolo con angoli arrotondati 16">
            <a:extLst>
              <a:ext uri="{FF2B5EF4-FFF2-40B4-BE49-F238E27FC236}">
                <a16:creationId xmlns:a16="http://schemas.microsoft.com/office/drawing/2014/main" xmlns="" id="{EDBA7062-95FE-4125-936A-25D41034208F}"/>
              </a:ext>
            </a:extLst>
          </p:cNvPr>
          <p:cNvSpPr/>
          <p:nvPr/>
        </p:nvSpPr>
        <p:spPr>
          <a:xfrm>
            <a:off x="374572" y="3268345"/>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600" dirty="0">
                <a:solidFill>
                  <a:schemeClr val="bg1"/>
                </a:solidFill>
                <a:hlinkClick r:id="rId5" action="ppaction://hlinksldjump">
                  <a:extLst>
                    <a:ext uri="{A12FA001-AC4F-418D-AE19-62706E023703}">
                      <ahyp:hlinkClr xmlns:ahyp="http://schemas.microsoft.com/office/drawing/2018/hyperlinkcolor" xmlns="" val="tx"/>
                    </a:ext>
                  </a:extLst>
                </a:hlinkClick>
              </a:rPr>
              <a:t>Trattamento</a:t>
            </a:r>
            <a:endParaRPr lang="it-IT" sz="1600" dirty="0">
              <a:solidFill>
                <a:schemeClr val="bg1"/>
              </a:solidFill>
            </a:endParaRPr>
          </a:p>
        </p:txBody>
      </p:sp>
      <p:sp>
        <p:nvSpPr>
          <p:cNvPr id="18" name="Rettangolo con angoli arrotondati 17">
            <a:extLst>
              <a:ext uri="{FF2B5EF4-FFF2-40B4-BE49-F238E27FC236}">
                <a16:creationId xmlns:a16="http://schemas.microsoft.com/office/drawing/2014/main" xmlns="" id="{05C2AB74-109D-4E11-9DFB-84B4FEF9659E}"/>
              </a:ext>
            </a:extLst>
          </p:cNvPr>
          <p:cNvSpPr/>
          <p:nvPr/>
        </p:nvSpPr>
        <p:spPr>
          <a:xfrm>
            <a:off x="374572" y="4555487"/>
            <a:ext cx="1619479" cy="1041091"/>
          </a:xfrm>
          <a:prstGeom prst="roundRect">
            <a:avLst/>
          </a:prstGeom>
          <a:solidFill>
            <a:srgbClr val="4472C4">
              <a:shade val="80000"/>
              <a:hueOff val="349283"/>
              <a:satOff val="-6256"/>
              <a:lumOff val="26585"/>
              <a:alphaOff val="0"/>
            </a:srgbClr>
          </a:solidFill>
          <a:ln w="12700" cap="flat" cmpd="sng" algn="ctr">
            <a:solidFill>
              <a:prstClr val="white">
                <a:hueOff val="0"/>
                <a:satOff val="0"/>
                <a:lumOff val="0"/>
                <a:alphaOff val="0"/>
              </a:prstClr>
            </a:solidFill>
            <a:prstDash val="solid"/>
            <a:miter lim="800000"/>
          </a:ln>
          <a:effectLst/>
        </p:spPr>
        <p:txBody>
          <a:bodyPr rot="0" spcFirstLastPara="0" vertOverflow="overflow" horzOverflow="overflow" vert="horz" wrap="square" lIns="0" tIns="58293" rIns="75565" bIns="0" numCol="1" spcCol="1270" rtlCol="0" fromWordArt="0" anchor="ctr" anchorCtr="0" forceAA="0" compatLnSpc="1">
            <a:prstTxWarp prst="textNoShape">
              <a:avLst/>
            </a:prstTxWarp>
            <a:noAutofit/>
          </a:bodyPr>
          <a:lstStyle/>
          <a:p>
            <a:pPr algn="ctr"/>
            <a:r>
              <a:rPr lang="it-IT" sz="1600" dirty="0">
                <a:solidFill>
                  <a:schemeClr val="bg1"/>
                </a:solidFill>
              </a:rPr>
              <a:t>Recovery</a:t>
            </a:r>
          </a:p>
        </p:txBody>
      </p:sp>
    </p:spTree>
    <p:extLst>
      <p:ext uri="{BB962C8B-B14F-4D97-AF65-F5344CB8AC3E}">
        <p14:creationId xmlns:p14="http://schemas.microsoft.com/office/powerpoint/2010/main" val="9962819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ccia in giù 5">
            <a:extLst>
              <a:ext uri="{FF2B5EF4-FFF2-40B4-BE49-F238E27FC236}">
                <a16:creationId xmlns:a16="http://schemas.microsoft.com/office/drawing/2014/main" xmlns="" id="{51EF3E1A-FE78-476A-8990-4CD6F235C07C}"/>
              </a:ext>
            </a:extLst>
          </p:cNvPr>
          <p:cNvSpPr/>
          <p:nvPr/>
        </p:nvSpPr>
        <p:spPr>
          <a:xfrm>
            <a:off x="826265" y="176270"/>
            <a:ext cx="705080" cy="6202496"/>
          </a:xfrm>
          <a:prstGeom prst="downArrow">
            <a:avLst/>
          </a:prstGeom>
          <a:ln>
            <a:noFill/>
          </a:ln>
        </p:spPr>
        <p:style>
          <a:lnRef idx="0">
            <a:scrgbClr r="0" g="0" b="0"/>
          </a:lnRef>
          <a:fillRef idx="1003">
            <a:schemeClr val="lt2"/>
          </a:fillRef>
          <a:effectRef idx="0">
            <a:scrgbClr r="0" g="0" b="0"/>
          </a:effectRef>
          <a:fontRef idx="minor">
            <a:schemeClr val="lt1"/>
          </a:fontRef>
        </p:style>
        <p:txBody>
          <a:bodyPr rtlCol="0" anchor="ctr"/>
          <a:lstStyle/>
          <a:p>
            <a:pPr algn="ctr"/>
            <a:endParaRPr lang="it-IT"/>
          </a:p>
        </p:txBody>
      </p:sp>
      <p:sp>
        <p:nvSpPr>
          <p:cNvPr id="7" name="CasellaDiTesto 6">
            <a:extLst>
              <a:ext uri="{FF2B5EF4-FFF2-40B4-BE49-F238E27FC236}">
                <a16:creationId xmlns:a16="http://schemas.microsoft.com/office/drawing/2014/main" xmlns="" id="{C0F7DBDA-C090-4852-A889-F022E113FDE7}"/>
              </a:ext>
            </a:extLst>
          </p:cNvPr>
          <p:cNvSpPr txBox="1"/>
          <p:nvPr/>
        </p:nvSpPr>
        <p:spPr>
          <a:xfrm>
            <a:off x="0" y="-3417"/>
            <a:ext cx="9144000" cy="276999"/>
          </a:xfrm>
          <a:prstGeom prst="rect">
            <a:avLst/>
          </a:prstGeom>
          <a:solidFill>
            <a:srgbClr val="FFC000"/>
          </a:solidFill>
          <a:ln>
            <a:noFill/>
          </a:ln>
        </p:spPr>
        <p:style>
          <a:lnRef idx="0">
            <a:scrgbClr r="0" g="0" b="0"/>
          </a:lnRef>
          <a:fillRef idx="1003">
            <a:schemeClr val="lt2"/>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it-IT" dirty="0">
                <a:solidFill>
                  <a:srgbClr val="002060"/>
                </a:solidFill>
              </a:rPr>
              <a:t>PDTA Esordio psicotico e comorbidità </a:t>
            </a:r>
          </a:p>
        </p:txBody>
      </p:sp>
      <p:sp>
        <p:nvSpPr>
          <p:cNvPr id="12" name="Rettangolo 11">
            <a:extLst>
              <a:ext uri="{FF2B5EF4-FFF2-40B4-BE49-F238E27FC236}">
                <a16:creationId xmlns:a16="http://schemas.microsoft.com/office/drawing/2014/main" xmlns="" id="{102AD5F3-D87D-4DC1-857D-0FC146EA6ACC}"/>
              </a:ext>
            </a:extLst>
          </p:cNvPr>
          <p:cNvSpPr/>
          <p:nvPr/>
        </p:nvSpPr>
        <p:spPr>
          <a:xfrm>
            <a:off x="2445742" y="694064"/>
            <a:ext cx="6323683" cy="5668566"/>
          </a:xfrm>
          <a:prstGeom prst="rect">
            <a:avLst/>
          </a:prstGeom>
          <a:solidFill>
            <a:schemeClr val="bg1">
              <a:lumMod val="95000"/>
            </a:schemeClr>
          </a:solidFill>
          <a:ln>
            <a:solidFill>
              <a:schemeClr val="accent6">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it-IT" sz="1400" b="1" dirty="0">
                <a:solidFill>
                  <a:srgbClr val="002060"/>
                </a:solidFill>
                <a:latin typeface="Calibri" panose="020F0502020204030204" pitchFamily="34" charset="0"/>
                <a:cs typeface="Calibri" panose="020F0502020204030204" pitchFamily="34" charset="0"/>
              </a:rPr>
              <a:t>	</a:t>
            </a:r>
            <a:endParaRPr lang="it-IT" sz="1400" dirty="0">
              <a:solidFill>
                <a:srgbClr val="FF0000"/>
              </a:solidFill>
              <a:latin typeface="Calibri" panose="020F0502020204030204" pitchFamily="34" charset="0"/>
              <a:cs typeface="Calibri" panose="020F0502020204030204" pitchFamily="34" charset="0"/>
            </a:endParaRPr>
          </a:p>
          <a:p>
            <a:r>
              <a:rPr lang="it-IT" sz="1400" dirty="0">
                <a:solidFill>
                  <a:srgbClr val="FF0000"/>
                </a:solidFill>
                <a:latin typeface="Calibri" panose="020F0502020204030204" pitchFamily="34" charset="0"/>
                <a:cs typeface="Calibri" panose="020F0502020204030204" pitchFamily="34" charset="0"/>
              </a:rPr>
              <a:t>	</a:t>
            </a:r>
            <a:r>
              <a:rPr lang="it-IT" sz="1400" b="1" dirty="0">
                <a:solidFill>
                  <a:srgbClr val="002060"/>
                </a:solidFill>
                <a:latin typeface="Calibri" panose="020F0502020204030204" pitchFamily="34" charset="0"/>
                <a:cs typeface="Calibri" panose="020F0502020204030204" pitchFamily="34" charset="0"/>
              </a:rPr>
              <a:t>Il setting dell’urgenza</a:t>
            </a:r>
          </a:p>
          <a:p>
            <a:endParaRPr lang="it-IT" sz="1400" dirty="0">
              <a:solidFill>
                <a:srgbClr val="FF0000"/>
              </a:solidFill>
              <a:latin typeface="Calibri" panose="020F0502020204030204" pitchFamily="34" charset="0"/>
              <a:cs typeface="Calibri" panose="020F0502020204030204" pitchFamily="34" charset="0"/>
            </a:endParaRPr>
          </a:p>
          <a:p>
            <a:r>
              <a:rPr lang="it-IT" sz="1200" dirty="0">
                <a:solidFill>
                  <a:srgbClr val="002060"/>
                </a:solidFill>
                <a:latin typeface="Calibri" panose="020F0502020204030204" pitchFamily="34" charset="0"/>
                <a:cs typeface="Calibri" panose="020F0502020204030204" pitchFamily="34" charset="0"/>
              </a:rPr>
              <a:t>La visita in PS, sia in quanto screening e identificazione del problema che in quanto scelta delle strategie di intervento e gestione, può essere un'opportunità unica di collegamento con la gestione della salute dei pazienti in comorbidità tra DCS e psicosi e i rischi/complicanze associati quali: tassi più elevati di “lesioni involontarie”, lesioni da incidenti stradali, violenza interpersonale, tentati suicidi, infezioni (HCV, HIV, sifilide, TBC, ecc.), overdose intenzionale o accidentale, patologie cardiovascolari, neurologiche ecc.</a:t>
            </a:r>
          </a:p>
          <a:p>
            <a:r>
              <a:rPr lang="it-IT" sz="1200" u="sng" dirty="0">
                <a:solidFill>
                  <a:srgbClr val="002060"/>
                </a:solidFill>
                <a:latin typeface="Calibri" panose="020F0502020204030204" pitchFamily="34" charset="0"/>
                <a:cs typeface="Calibri" panose="020F0502020204030204" pitchFamily="34" charset="0"/>
              </a:rPr>
              <a:t>Nei quadri acuti di pazienti in comorbidità dobbiamo considerare </a:t>
            </a:r>
            <a:r>
              <a:rPr lang="it-IT" sz="1200" dirty="0">
                <a:solidFill>
                  <a:srgbClr val="002060"/>
                </a:solidFill>
                <a:latin typeface="Calibri" panose="020F0502020204030204" pitchFamily="34" charset="0"/>
                <a:cs typeface="Calibri" panose="020F0502020204030204" pitchFamily="34" charset="0"/>
              </a:rPr>
              <a:t>:</a:t>
            </a:r>
          </a:p>
          <a:p>
            <a:pPr marL="171450" lvl="0" indent="-171450" fontAlgn="base">
              <a:buFont typeface="Arial" panose="020B0604020202020204" pitchFamily="34" charset="0"/>
              <a:buChar char="•"/>
            </a:pPr>
            <a:r>
              <a:rPr lang="it-IT" sz="1200" dirty="0">
                <a:solidFill>
                  <a:srgbClr val="002060"/>
                </a:solidFill>
                <a:latin typeface="Calibri" panose="020F0502020204030204" pitchFamily="34" charset="0"/>
                <a:cs typeface="Calibri" panose="020F0502020204030204" pitchFamily="34" charset="0"/>
              </a:rPr>
              <a:t>necessità di avere un setting adeguato,</a:t>
            </a:r>
          </a:p>
          <a:p>
            <a:pPr marL="171450" lvl="0" indent="-171450" fontAlgn="base">
              <a:buFont typeface="Arial" panose="020B0604020202020204" pitchFamily="34" charset="0"/>
              <a:buChar char="•"/>
            </a:pPr>
            <a:r>
              <a:rPr lang="it-IT" sz="1200" dirty="0">
                <a:solidFill>
                  <a:srgbClr val="002060"/>
                </a:solidFill>
                <a:latin typeface="Calibri" panose="020F0502020204030204" pitchFamily="34" charset="0"/>
                <a:cs typeface="Calibri" panose="020F0502020204030204" pitchFamily="34" charset="0"/>
              </a:rPr>
              <a:t>potenziali complicanze psicopatologiche, comportamentali, neurologiche e somatiche,</a:t>
            </a:r>
          </a:p>
          <a:p>
            <a:pPr marL="171450" lvl="0" indent="-171450" fontAlgn="base">
              <a:buFont typeface="Arial" panose="020B0604020202020204" pitchFamily="34" charset="0"/>
              <a:buChar char="•"/>
            </a:pPr>
            <a:r>
              <a:rPr lang="it-IT" sz="1200" dirty="0">
                <a:solidFill>
                  <a:srgbClr val="002060"/>
                </a:solidFill>
                <a:latin typeface="Calibri" panose="020F0502020204030204" pitchFamily="34" charset="0"/>
                <a:cs typeface="Calibri" panose="020F0502020204030204" pitchFamily="34" charset="0"/>
              </a:rPr>
              <a:t>presa in carico e primi trattamenti (decontaminazione, stabilizzazione, trattamento antidotico) da parte del medico d’urgenza (e/o </a:t>
            </a:r>
            <a:r>
              <a:rPr lang="it-IT" sz="1200" dirty="0" err="1">
                <a:solidFill>
                  <a:srgbClr val="002060"/>
                </a:solidFill>
                <a:latin typeface="Calibri" panose="020F0502020204030204" pitchFamily="34" charset="0"/>
                <a:cs typeface="Calibri" panose="020F0502020204030204" pitchFamily="34" charset="0"/>
              </a:rPr>
              <a:t>intensivista</a:t>
            </a:r>
            <a:r>
              <a:rPr lang="it-IT" sz="1200" dirty="0">
                <a:solidFill>
                  <a:srgbClr val="002060"/>
                </a:solidFill>
                <a:latin typeface="Calibri" panose="020F0502020204030204" pitchFamily="34" charset="0"/>
                <a:cs typeface="Calibri" panose="020F0502020204030204" pitchFamily="34" charset="0"/>
              </a:rPr>
              <a:t>),</a:t>
            </a:r>
          </a:p>
          <a:p>
            <a:pPr marL="171450" lvl="0" indent="-171450" fontAlgn="base">
              <a:buFont typeface="Arial" panose="020B0604020202020204" pitchFamily="34" charset="0"/>
              <a:buChar char="•"/>
            </a:pPr>
            <a:r>
              <a:rPr lang="it-IT" sz="1200" dirty="0">
                <a:solidFill>
                  <a:srgbClr val="002060"/>
                </a:solidFill>
                <a:latin typeface="Calibri" panose="020F0502020204030204" pitchFamily="34" charset="0"/>
                <a:cs typeface="Calibri" panose="020F0502020204030204" pitchFamily="34" charset="0"/>
              </a:rPr>
              <a:t>successivi interventi di competenze diverse con la necessità di avere personale di più branche specialistiche (medicina d’urgenza, neurologo, internista, tossicologo, psichiatra, rianimatore ecc.) ) e dove necessario anche forze dell’ordine,</a:t>
            </a:r>
          </a:p>
          <a:p>
            <a:pPr marL="171450" lvl="0" indent="-171450" fontAlgn="base">
              <a:buFont typeface="Arial" panose="020B0604020202020204" pitchFamily="34" charset="0"/>
              <a:buChar char="•"/>
            </a:pPr>
            <a:r>
              <a:rPr lang="it-IT" sz="1200" dirty="0">
                <a:solidFill>
                  <a:srgbClr val="002060"/>
                </a:solidFill>
                <a:latin typeface="Calibri" panose="020F0502020204030204" pitchFamily="34" charset="0"/>
                <a:cs typeface="Calibri" panose="020F0502020204030204" pitchFamily="34" charset="0"/>
              </a:rPr>
              <a:t>affrontare la possibile impreparazione medica – sanitaria dovuta a </a:t>
            </a:r>
          </a:p>
          <a:p>
            <a:pPr marL="628650" lvl="1" indent="-171450" fontAlgn="base">
              <a:buFont typeface="Arial" panose="020B0604020202020204" pitchFamily="34" charset="0"/>
              <a:buChar char="•"/>
            </a:pPr>
            <a:r>
              <a:rPr lang="it-IT" sz="1200" dirty="0">
                <a:solidFill>
                  <a:srgbClr val="002060"/>
                </a:solidFill>
                <a:latin typeface="Calibri" panose="020F0502020204030204" pitchFamily="34" charset="0"/>
                <a:cs typeface="Calibri" panose="020F0502020204030204" pitchFamily="34" charset="0"/>
              </a:rPr>
              <a:t>fenomeno in continua evoluzione e diffusione</a:t>
            </a:r>
          </a:p>
          <a:p>
            <a:pPr marL="628650" lvl="1" indent="-171450" fontAlgn="base">
              <a:buFont typeface="Arial" panose="020B0604020202020204" pitchFamily="34" charset="0"/>
              <a:buChar char="•"/>
            </a:pPr>
            <a:r>
              <a:rPr lang="it-IT" sz="1200" dirty="0">
                <a:solidFill>
                  <a:srgbClr val="002060"/>
                </a:solidFill>
                <a:latin typeface="Calibri" panose="020F0502020204030204" pitchFamily="34" charset="0"/>
                <a:cs typeface="Calibri" panose="020F0502020204030204" pitchFamily="34" charset="0"/>
              </a:rPr>
              <a:t>stereotipi e pregiudizi</a:t>
            </a:r>
          </a:p>
          <a:p>
            <a:pPr marL="171450" lvl="0" indent="-171450" fontAlgn="base">
              <a:buFont typeface="Arial" panose="020B0604020202020204" pitchFamily="34" charset="0"/>
              <a:buChar char="•"/>
            </a:pPr>
            <a:r>
              <a:rPr lang="it-IT" sz="1200" dirty="0">
                <a:solidFill>
                  <a:srgbClr val="002060"/>
                </a:solidFill>
                <a:latin typeface="Calibri" panose="020F0502020204030204" pitchFamily="34" charset="0"/>
                <a:cs typeface="Calibri" panose="020F0502020204030204" pitchFamily="34" charset="0"/>
              </a:rPr>
              <a:t>rischi conseguenti all’assunzione di sostanze con effetti poco noti o con comparsa ritardata una volta escluse o superate le necessità di trattamento e di monitoraggio di tipo internistico - </a:t>
            </a:r>
            <a:r>
              <a:rPr lang="it-IT" sz="1200" dirty="0" err="1">
                <a:solidFill>
                  <a:srgbClr val="002060"/>
                </a:solidFill>
                <a:latin typeface="Calibri" panose="020F0502020204030204" pitchFamily="34" charset="0"/>
                <a:cs typeface="Calibri" panose="020F0502020204030204" pitchFamily="34" charset="0"/>
              </a:rPr>
              <a:t>intensivistico</a:t>
            </a:r>
            <a:r>
              <a:rPr lang="it-IT" sz="1200" dirty="0">
                <a:solidFill>
                  <a:srgbClr val="002060"/>
                </a:solidFill>
                <a:latin typeface="Calibri" panose="020F0502020204030204" pitchFamily="34" charset="0"/>
                <a:cs typeface="Calibri" panose="020F0502020204030204" pitchFamily="34" charset="0"/>
              </a:rPr>
              <a:t> (paziente dimesso o ricoverato in reparti non idonei ad affrontare eventuali ulteriori emergenze internistiche o neurologiche come l’SPDC),</a:t>
            </a:r>
          </a:p>
          <a:p>
            <a:pPr marL="171450" lvl="0" indent="-171450" fontAlgn="base">
              <a:buFont typeface="Arial" panose="020B0604020202020204" pitchFamily="34" charset="0"/>
              <a:buChar char="•"/>
            </a:pPr>
            <a:r>
              <a:rPr lang="it-IT" sz="1200" dirty="0">
                <a:solidFill>
                  <a:srgbClr val="002060"/>
                </a:solidFill>
                <a:latin typeface="Calibri" panose="020F0502020204030204" pitchFamily="34" charset="0"/>
                <a:cs typeface="Calibri" panose="020F0502020204030204" pitchFamily="34" charset="0"/>
              </a:rPr>
              <a:t>diagnosi differenziale non sempre facile tra sintomatologia psicotica primaria, intossicazione da sostanze e/o overdose, astinenza, dipendenza e stati di agitazione secondari ad altre patologie organiche</a:t>
            </a:r>
          </a:p>
          <a:p>
            <a:pPr marL="171450" lvl="0" indent="-171450" fontAlgn="base">
              <a:buFont typeface="Arial" panose="020B0604020202020204" pitchFamily="34" charset="0"/>
              <a:buChar char="•"/>
            </a:pPr>
            <a:r>
              <a:rPr lang="it-IT" sz="1200" dirty="0">
                <a:solidFill>
                  <a:srgbClr val="002060"/>
                </a:solidFill>
                <a:latin typeface="Calibri" panose="020F0502020204030204" pitchFamily="34" charset="0"/>
                <a:cs typeface="Calibri" panose="020F0502020204030204" pitchFamily="34" charset="0"/>
              </a:rPr>
              <a:t>Somministrazione da parte di terzi di incapacitanti per scopi illeciti e di cui il paziente non è a conoscenza</a:t>
            </a:r>
          </a:p>
          <a:p>
            <a:pPr marL="171450" indent="-171450">
              <a:buFont typeface="Arial" panose="020B0604020202020204" pitchFamily="34" charset="0"/>
              <a:buChar char="•"/>
            </a:pPr>
            <a:r>
              <a:rPr lang="it-IT" sz="1200" dirty="0">
                <a:solidFill>
                  <a:srgbClr val="002060"/>
                </a:solidFill>
                <a:latin typeface="Calibri" panose="020F0502020204030204" pitchFamily="34" charset="0"/>
                <a:cs typeface="Calibri" panose="020F0502020204030204" pitchFamily="34" charset="0"/>
              </a:rPr>
              <a:t>difficoltà nella esatta determinazione della diagnostica tossicologica </a:t>
            </a:r>
            <a:endParaRPr lang="it-IT" sz="1400" dirty="0">
              <a:solidFill>
                <a:srgbClr val="002060"/>
              </a:solidFill>
              <a:latin typeface="Calibri" panose="020F0502020204030204" pitchFamily="34" charset="0"/>
              <a:cs typeface="Calibri" panose="020F0502020204030204" pitchFamily="34" charset="0"/>
            </a:endParaRPr>
          </a:p>
        </p:txBody>
      </p:sp>
      <p:sp>
        <p:nvSpPr>
          <p:cNvPr id="13" name="CasellaDiTesto 10">
            <a:extLst>
              <a:ext uri="{FF2B5EF4-FFF2-40B4-BE49-F238E27FC236}">
                <a16:creationId xmlns:a16="http://schemas.microsoft.com/office/drawing/2014/main" xmlns="" id="{40A60081-8167-4E6E-8500-84CBB416DDEA}"/>
              </a:ext>
            </a:extLst>
          </p:cNvPr>
          <p:cNvSpPr txBox="1">
            <a:spLocks noChangeArrowheads="1"/>
          </p:cNvSpPr>
          <p:nvPr/>
        </p:nvSpPr>
        <p:spPr bwMode="auto">
          <a:xfrm>
            <a:off x="6509880" y="6521502"/>
            <a:ext cx="2084225" cy="26161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it-IT" altLang="it-IT" sz="1100" i="1" dirty="0">
                <a:solidFill>
                  <a:schemeClr val="bg1"/>
                </a:solidFill>
                <a:latin typeface="Verdana" panose="020B0604030504040204" pitchFamily="34" charset="0"/>
                <a:hlinkClick r:id="rId2" action="ppaction://hlinksldjump"/>
              </a:rPr>
              <a:t>Torna alla mappa generale</a:t>
            </a:r>
            <a:endParaRPr lang="it-IT" altLang="it-IT" sz="1100" i="1" dirty="0">
              <a:solidFill>
                <a:schemeClr val="bg1"/>
              </a:solidFill>
              <a:latin typeface="Verdana" panose="020B0604030504040204" pitchFamily="34" charset="0"/>
            </a:endParaRPr>
          </a:p>
        </p:txBody>
      </p:sp>
      <p:sp>
        <p:nvSpPr>
          <p:cNvPr id="14" name="Rettangolo con angoli arrotondati 13">
            <a:extLst>
              <a:ext uri="{FF2B5EF4-FFF2-40B4-BE49-F238E27FC236}">
                <a16:creationId xmlns:a16="http://schemas.microsoft.com/office/drawing/2014/main" xmlns="" id="{5460BDC4-094F-4272-8567-963887FD4B22}"/>
              </a:ext>
            </a:extLst>
          </p:cNvPr>
          <p:cNvSpPr/>
          <p:nvPr/>
        </p:nvSpPr>
        <p:spPr>
          <a:xfrm>
            <a:off x="374574" y="694063"/>
            <a:ext cx="1619479" cy="1041091"/>
          </a:xfrm>
          <a:prstGeom prst="roundRect">
            <a:avLst/>
          </a:prstGeom>
          <a:solidFill>
            <a:srgbClr val="4472C4">
              <a:shade val="80000"/>
              <a:hueOff val="0"/>
              <a:satOff val="0"/>
              <a:lumOff val="0"/>
              <a:alphaOff val="0"/>
            </a:srgbClr>
          </a:solidFill>
          <a:ln w="12700" cap="flat" cmpd="sng" algn="ctr">
            <a:solidFill>
              <a:prstClr val="white">
                <a:hueOff val="0"/>
                <a:satOff val="0"/>
                <a:lumOff val="0"/>
                <a:alphaOff val="0"/>
              </a:prstClr>
            </a:solidFill>
            <a:prstDash val="solid"/>
            <a:miter lim="800000"/>
          </a:ln>
          <a:effectLst/>
        </p:spPr>
        <p:txBody>
          <a:bodyPr rot="0" spcFirstLastPara="0" vertOverflow="overflow" horzOverflow="overflow" vert="horz" wrap="square" lIns="0" tIns="75438" rIns="97790" bIns="0" numCol="1" spcCol="1270" rtlCol="0" fromWordArt="0" anchor="ctr" anchorCtr="0" forceAA="0" compatLnSpc="1">
            <a:prstTxWarp prst="textNoShape">
              <a:avLst/>
            </a:prstTxWarp>
            <a:noAutofit/>
          </a:bodyPr>
          <a:lstStyle/>
          <a:p>
            <a:pPr algn="ctr"/>
            <a:r>
              <a:rPr lang="it-IT" sz="1600" dirty="0">
                <a:solidFill>
                  <a:schemeClr val="bg1"/>
                </a:solidFill>
                <a:hlinkClick r:id="rId3" action="ppaction://hlinksldjump">
                  <a:extLst>
                    <a:ext uri="{A12FA001-AC4F-418D-AE19-62706E023703}">
                      <ahyp:hlinkClr xmlns:ahyp="http://schemas.microsoft.com/office/drawing/2018/hyperlinkcolor" xmlns="" val="tx"/>
                    </a:ext>
                  </a:extLst>
                </a:hlinkClick>
              </a:rPr>
              <a:t>Accesso</a:t>
            </a:r>
            <a:endParaRPr lang="it-IT" sz="1600" dirty="0">
              <a:solidFill>
                <a:schemeClr val="bg1"/>
              </a:solidFill>
            </a:endParaRPr>
          </a:p>
        </p:txBody>
      </p:sp>
      <p:sp>
        <p:nvSpPr>
          <p:cNvPr id="16" name="Rettangolo con angoli arrotondati 15">
            <a:extLst>
              <a:ext uri="{FF2B5EF4-FFF2-40B4-BE49-F238E27FC236}">
                <a16:creationId xmlns:a16="http://schemas.microsoft.com/office/drawing/2014/main" xmlns="" id="{C7C9D7D9-24E3-460B-99B9-F94A0D193F17}"/>
              </a:ext>
            </a:extLst>
          </p:cNvPr>
          <p:cNvSpPr/>
          <p:nvPr/>
        </p:nvSpPr>
        <p:spPr>
          <a:xfrm>
            <a:off x="374572" y="3268345"/>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a:solidFill>
                  <a:schemeClr val="bg1"/>
                </a:solidFill>
                <a:hlinkClick r:id="rId4" action="ppaction://hlinksldjump">
                  <a:extLst>
                    <a:ext uri="{A12FA001-AC4F-418D-AE19-62706E023703}">
                      <ahyp:hlinkClr xmlns:ahyp="http://schemas.microsoft.com/office/drawing/2018/hyperlinkcolor" xmlns="" val="tx"/>
                    </a:ext>
                  </a:extLst>
                </a:hlinkClick>
              </a:rPr>
              <a:t>Trattamento</a:t>
            </a:r>
            <a:endParaRPr lang="it-IT" sz="1600" dirty="0">
              <a:solidFill>
                <a:schemeClr val="bg1"/>
              </a:solidFill>
            </a:endParaRPr>
          </a:p>
        </p:txBody>
      </p:sp>
      <p:sp>
        <p:nvSpPr>
          <p:cNvPr id="17" name="Rettangolo con angoli arrotondati 16">
            <a:extLst>
              <a:ext uri="{FF2B5EF4-FFF2-40B4-BE49-F238E27FC236}">
                <a16:creationId xmlns:a16="http://schemas.microsoft.com/office/drawing/2014/main" xmlns="" id="{6558986B-21BD-457C-822B-C628C5E70EBB}"/>
              </a:ext>
            </a:extLst>
          </p:cNvPr>
          <p:cNvSpPr/>
          <p:nvPr/>
        </p:nvSpPr>
        <p:spPr>
          <a:xfrm>
            <a:off x="374572" y="4555487"/>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a:solidFill>
                  <a:schemeClr val="bg1"/>
                </a:solidFill>
                <a:hlinkClick r:id="rId5" action="ppaction://hlinksldjump">
                  <a:extLst>
                    <a:ext uri="{A12FA001-AC4F-418D-AE19-62706E023703}">
                      <ahyp:hlinkClr xmlns:ahyp="http://schemas.microsoft.com/office/drawing/2018/hyperlinkcolor" xmlns="" val="tx"/>
                    </a:ext>
                  </a:extLst>
                </a:hlinkClick>
              </a:rPr>
              <a:t>Recovery</a:t>
            </a:r>
            <a:endParaRPr lang="it-IT" sz="1600" dirty="0">
              <a:solidFill>
                <a:schemeClr val="bg1"/>
              </a:solidFill>
            </a:endParaRPr>
          </a:p>
        </p:txBody>
      </p:sp>
      <p:sp>
        <p:nvSpPr>
          <p:cNvPr id="19" name="Memoria ad accesso sequenziale 18">
            <a:extLst>
              <a:ext uri="{FF2B5EF4-FFF2-40B4-BE49-F238E27FC236}">
                <a16:creationId xmlns:a16="http://schemas.microsoft.com/office/drawing/2014/main" xmlns="" id="{66D14AD4-2A09-47E3-B37D-638BA03DE785}"/>
              </a:ext>
            </a:extLst>
          </p:cNvPr>
          <p:cNvSpPr/>
          <p:nvPr/>
        </p:nvSpPr>
        <p:spPr>
          <a:xfrm flipH="1">
            <a:off x="2519983" y="789956"/>
            <a:ext cx="388467" cy="356969"/>
          </a:xfrm>
          <a:prstGeom prst="flowChartMagneticTap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400" dirty="0">
                <a:solidFill>
                  <a:srgbClr val="002060"/>
                </a:solidFill>
              </a:rPr>
              <a:t>1</a:t>
            </a:r>
          </a:p>
        </p:txBody>
      </p:sp>
      <p:sp>
        <p:nvSpPr>
          <p:cNvPr id="20" name="Rettangolo con angoli arrotondati 19">
            <a:extLst>
              <a:ext uri="{FF2B5EF4-FFF2-40B4-BE49-F238E27FC236}">
                <a16:creationId xmlns:a16="http://schemas.microsoft.com/office/drawing/2014/main" xmlns="" id="{548FAD1A-E9E7-4B70-AD97-63CE117D25ED}"/>
              </a:ext>
            </a:extLst>
          </p:cNvPr>
          <p:cNvSpPr/>
          <p:nvPr/>
        </p:nvSpPr>
        <p:spPr>
          <a:xfrm>
            <a:off x="374573" y="1981204"/>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a:solidFill>
                  <a:schemeClr val="bg1"/>
                </a:solidFill>
                <a:hlinkClick r:id="rId6" action="ppaction://hlinksldjump">
                  <a:extLst>
                    <a:ext uri="{A12FA001-AC4F-418D-AE19-62706E023703}">
                      <ahyp:hlinkClr xmlns:ahyp="http://schemas.microsoft.com/office/drawing/2018/hyperlinkcolor" xmlns="" val="tx"/>
                    </a:ext>
                  </a:extLst>
                </a:hlinkClick>
              </a:rPr>
              <a:t>Inquadramento diagnostico </a:t>
            </a:r>
            <a:endParaRPr lang="it-IT" sz="1600" dirty="0">
              <a:solidFill>
                <a:schemeClr val="bg1"/>
              </a:solidFill>
            </a:endParaRPr>
          </a:p>
        </p:txBody>
      </p:sp>
    </p:spTree>
    <p:extLst>
      <p:ext uri="{BB962C8B-B14F-4D97-AF65-F5344CB8AC3E}">
        <p14:creationId xmlns:p14="http://schemas.microsoft.com/office/powerpoint/2010/main" val="37277287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ccia in giù 5">
            <a:extLst>
              <a:ext uri="{FF2B5EF4-FFF2-40B4-BE49-F238E27FC236}">
                <a16:creationId xmlns:a16="http://schemas.microsoft.com/office/drawing/2014/main" xmlns="" id="{51EF3E1A-FE78-476A-8990-4CD6F235C07C}"/>
              </a:ext>
            </a:extLst>
          </p:cNvPr>
          <p:cNvSpPr/>
          <p:nvPr/>
        </p:nvSpPr>
        <p:spPr>
          <a:xfrm>
            <a:off x="826265" y="176270"/>
            <a:ext cx="705080" cy="6202496"/>
          </a:xfrm>
          <a:prstGeom prst="downArrow">
            <a:avLst/>
          </a:prstGeom>
          <a:ln>
            <a:noFill/>
          </a:ln>
        </p:spPr>
        <p:style>
          <a:lnRef idx="0">
            <a:scrgbClr r="0" g="0" b="0"/>
          </a:lnRef>
          <a:fillRef idx="1003">
            <a:schemeClr val="lt2"/>
          </a:fillRef>
          <a:effectRef idx="0">
            <a:scrgbClr r="0" g="0" b="0"/>
          </a:effectRef>
          <a:fontRef idx="minor">
            <a:schemeClr val="lt1"/>
          </a:fontRef>
        </p:style>
        <p:txBody>
          <a:bodyPr rtlCol="0" anchor="ctr"/>
          <a:lstStyle/>
          <a:p>
            <a:pPr algn="ctr"/>
            <a:endParaRPr lang="it-IT"/>
          </a:p>
        </p:txBody>
      </p:sp>
      <p:sp>
        <p:nvSpPr>
          <p:cNvPr id="7" name="CasellaDiTesto 6">
            <a:extLst>
              <a:ext uri="{FF2B5EF4-FFF2-40B4-BE49-F238E27FC236}">
                <a16:creationId xmlns:a16="http://schemas.microsoft.com/office/drawing/2014/main" xmlns="" id="{C0F7DBDA-C090-4852-A889-F022E113FDE7}"/>
              </a:ext>
            </a:extLst>
          </p:cNvPr>
          <p:cNvSpPr txBox="1"/>
          <p:nvPr/>
        </p:nvSpPr>
        <p:spPr>
          <a:xfrm>
            <a:off x="0" y="-3417"/>
            <a:ext cx="9144000" cy="276999"/>
          </a:xfrm>
          <a:prstGeom prst="rect">
            <a:avLst/>
          </a:prstGeom>
          <a:solidFill>
            <a:srgbClr val="FFC000"/>
          </a:solidFill>
          <a:ln>
            <a:noFill/>
          </a:ln>
        </p:spPr>
        <p:style>
          <a:lnRef idx="0">
            <a:scrgbClr r="0" g="0" b="0"/>
          </a:lnRef>
          <a:fillRef idx="1003">
            <a:schemeClr val="lt2"/>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it-IT" dirty="0">
                <a:solidFill>
                  <a:srgbClr val="002060"/>
                </a:solidFill>
              </a:rPr>
              <a:t>PDTA Esordio psicotico e comorbidità </a:t>
            </a:r>
          </a:p>
        </p:txBody>
      </p:sp>
      <p:sp>
        <p:nvSpPr>
          <p:cNvPr id="12" name="Rettangolo 11">
            <a:extLst>
              <a:ext uri="{FF2B5EF4-FFF2-40B4-BE49-F238E27FC236}">
                <a16:creationId xmlns:a16="http://schemas.microsoft.com/office/drawing/2014/main" xmlns="" id="{102AD5F3-D87D-4DC1-857D-0FC146EA6ACC}"/>
              </a:ext>
            </a:extLst>
          </p:cNvPr>
          <p:cNvSpPr/>
          <p:nvPr/>
        </p:nvSpPr>
        <p:spPr>
          <a:xfrm>
            <a:off x="2445742" y="694064"/>
            <a:ext cx="6323683" cy="5395246"/>
          </a:xfrm>
          <a:prstGeom prst="rect">
            <a:avLst/>
          </a:prstGeom>
          <a:solidFill>
            <a:schemeClr val="bg1">
              <a:lumMod val="95000"/>
            </a:schemeClr>
          </a:solidFill>
          <a:ln>
            <a:solidFill>
              <a:schemeClr val="accent6">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it-IT" sz="1400" b="1" dirty="0">
                <a:solidFill>
                  <a:srgbClr val="002060"/>
                </a:solidFill>
                <a:cs typeface="Arial" panose="020B0604020202020204" pitchFamily="34" charset="0"/>
              </a:rPr>
              <a:t>	</a:t>
            </a:r>
          </a:p>
          <a:p>
            <a:r>
              <a:rPr lang="it-IT" sz="1400" b="1" dirty="0">
                <a:solidFill>
                  <a:srgbClr val="002060"/>
                </a:solidFill>
                <a:cs typeface="Arial" panose="020B0604020202020204" pitchFamily="34" charset="0"/>
              </a:rPr>
              <a:t>	Criteri di inclusione al PDTA</a:t>
            </a:r>
          </a:p>
          <a:p>
            <a:endParaRPr lang="it-IT" sz="1400" dirty="0">
              <a:solidFill>
                <a:srgbClr val="002060"/>
              </a:solidFill>
              <a:cs typeface="Arial" panose="020B0604020202020204" pitchFamily="34" charset="0"/>
            </a:endParaRPr>
          </a:p>
          <a:p>
            <a:r>
              <a:rPr lang="it-IT" sz="1400" dirty="0">
                <a:solidFill>
                  <a:srgbClr val="002060"/>
                </a:solidFill>
                <a:cs typeface="Arial" panose="020B0604020202020204" pitchFamily="34" charset="0"/>
              </a:rPr>
              <a:t>Persone all’esordio psicopatologico con le seguenti caratteristiche:</a:t>
            </a:r>
          </a:p>
          <a:p>
            <a:endParaRPr lang="it-IT" sz="1400" dirty="0">
              <a:solidFill>
                <a:srgbClr val="002060"/>
              </a:solidFill>
              <a:cs typeface="Arial" panose="020B0604020202020204" pitchFamily="34" charset="0"/>
            </a:endParaRPr>
          </a:p>
          <a:p>
            <a:pPr marL="171450" indent="-171450" algn="just" defTabSz="914400">
              <a:buFont typeface="Arial" panose="020B0604020202020204" pitchFamily="34" charset="0"/>
              <a:buChar char="•"/>
            </a:pPr>
            <a:r>
              <a:rPr lang="it-IT" sz="1400" dirty="0">
                <a:solidFill>
                  <a:srgbClr val="002060"/>
                </a:solidFill>
                <a:cs typeface="Arial" panose="020B0604020202020204" pitchFamily="34" charset="0"/>
              </a:rPr>
              <a:t>Età compresa tra 15 e 35 anni</a:t>
            </a:r>
          </a:p>
          <a:p>
            <a:pPr marL="171450" indent="-171450" algn="just" defTabSz="914400">
              <a:buFont typeface="Arial" panose="020B0604020202020204" pitchFamily="34" charset="0"/>
              <a:buChar char="•"/>
            </a:pPr>
            <a:r>
              <a:rPr lang="it-IT" sz="1400" dirty="0">
                <a:solidFill>
                  <a:srgbClr val="002060"/>
                </a:solidFill>
                <a:cs typeface="Arial" panose="020B0604020202020204" pitchFamily="34" charset="0"/>
              </a:rPr>
              <a:t>Assenza di ritardo mentale moderato o grave (Q.I. &lt;50) (o disabilità intellettiva moderata o grave)</a:t>
            </a:r>
          </a:p>
          <a:p>
            <a:pPr marL="171450" indent="-171450" algn="just" defTabSz="914400">
              <a:buFont typeface="Arial" panose="020B0604020202020204" pitchFamily="34" charset="0"/>
              <a:buChar char="•"/>
            </a:pPr>
            <a:r>
              <a:rPr lang="it-IT" sz="1400" dirty="0">
                <a:solidFill>
                  <a:srgbClr val="002060"/>
                </a:solidFill>
                <a:cs typeface="Arial" panose="020B0604020202020204" pitchFamily="34" charset="0"/>
              </a:rPr>
              <a:t>Assenza di psicosi organiche</a:t>
            </a:r>
          </a:p>
          <a:p>
            <a:pPr marL="171450" indent="-171450" algn="just" defTabSz="914400">
              <a:buFont typeface="Arial" panose="020B0604020202020204" pitchFamily="34" charset="0"/>
              <a:buChar char="•"/>
            </a:pPr>
            <a:r>
              <a:rPr lang="it-IT" sz="1400" dirty="0">
                <a:solidFill>
                  <a:srgbClr val="002060"/>
                </a:solidFill>
                <a:cs typeface="Arial" panose="020B0604020202020204" pitchFamily="34" charset="0"/>
              </a:rPr>
              <a:t>Storia di disturbo psicotico in trattamento inferiore ai 24 mesi</a:t>
            </a:r>
          </a:p>
          <a:p>
            <a:pPr marL="171450" indent="-171450" algn="just" defTabSz="914400">
              <a:buFont typeface="Arial" panose="020B0604020202020204" pitchFamily="34" charset="0"/>
              <a:buChar char="•"/>
            </a:pPr>
            <a:r>
              <a:rPr lang="it-IT" sz="1400" dirty="0">
                <a:solidFill>
                  <a:srgbClr val="002060"/>
                </a:solidFill>
                <a:cs typeface="Arial" panose="020B0604020202020204" pitchFamily="34" charset="0"/>
              </a:rPr>
              <a:t>Compresenza di una o più delle seguenti diagnosi principali secondo ICD-10:</a:t>
            </a:r>
          </a:p>
          <a:p>
            <a:pPr marL="171450" indent="-171450" algn="just" defTabSz="914400">
              <a:buFont typeface="Arial" panose="020B0604020202020204" pitchFamily="34" charset="0"/>
              <a:buChar char="•"/>
            </a:pPr>
            <a:endParaRPr lang="it-IT" sz="1400" dirty="0">
              <a:solidFill>
                <a:srgbClr val="002060"/>
              </a:solidFill>
              <a:cs typeface="Arial" panose="020B0604020202020204" pitchFamily="34" charset="0"/>
            </a:endParaRPr>
          </a:p>
          <a:p>
            <a:pPr marL="542925" indent="-180975" algn="just" defTabSz="914400">
              <a:buFont typeface="Courier New" panose="02070309020205020404" pitchFamily="49" charset="0"/>
              <a:buChar char="o"/>
            </a:pPr>
            <a:r>
              <a:rPr lang="it-IT" sz="1400" dirty="0">
                <a:solidFill>
                  <a:srgbClr val="002060"/>
                </a:solidFill>
                <a:cs typeface="Arial" panose="020B0604020202020204" pitchFamily="34" charset="0"/>
              </a:rPr>
              <a:t>F20-29 per i disturbi psicotici dello spettro schizofrenico o F30-39 per i disturbi affettivi se compresenti sintomi psicotici</a:t>
            </a:r>
          </a:p>
          <a:p>
            <a:pPr marL="542925" indent="-180975" algn="just" defTabSz="914400">
              <a:buFont typeface="Courier New" panose="02070309020205020404" pitchFamily="49" charset="0"/>
              <a:buChar char="o"/>
            </a:pPr>
            <a:r>
              <a:rPr lang="it-IT" sz="1400" dirty="0">
                <a:solidFill>
                  <a:srgbClr val="002060"/>
                </a:solidFill>
                <a:cs typeface="Arial" panose="020B0604020202020204" pitchFamily="34" charset="0"/>
              </a:rPr>
              <a:t>F10-19 per i disturbi associati a sostanze, si escludono i quadri di tipo degenerativo e da danno organico (quarta cifra .7)</a:t>
            </a:r>
          </a:p>
          <a:p>
            <a:pPr marL="542925" indent="-180975" algn="just" defTabSz="914400">
              <a:buFont typeface="Courier New" panose="02070309020205020404" pitchFamily="49" charset="0"/>
              <a:buChar char="o"/>
            </a:pPr>
            <a:r>
              <a:rPr lang="it-IT" sz="1400" dirty="0">
                <a:solidFill>
                  <a:srgbClr val="002060"/>
                </a:solidFill>
                <a:cs typeface="Arial" panose="020B0604020202020204" pitchFamily="34" charset="0"/>
              </a:rPr>
              <a:t>Equivalenti diagnostici per ICD 9 CM e DSM 5</a:t>
            </a:r>
          </a:p>
        </p:txBody>
      </p:sp>
      <p:sp>
        <p:nvSpPr>
          <p:cNvPr id="21" name="Memoria ad accesso sequenziale 20">
            <a:extLst>
              <a:ext uri="{FF2B5EF4-FFF2-40B4-BE49-F238E27FC236}">
                <a16:creationId xmlns:a16="http://schemas.microsoft.com/office/drawing/2014/main" xmlns="" id="{F4B9195A-F645-4271-A9C0-4FC681719E11}"/>
              </a:ext>
            </a:extLst>
          </p:cNvPr>
          <p:cNvSpPr/>
          <p:nvPr/>
        </p:nvSpPr>
        <p:spPr>
          <a:xfrm flipH="1">
            <a:off x="2519983" y="789956"/>
            <a:ext cx="388467" cy="356969"/>
          </a:xfrm>
          <a:prstGeom prst="flowChartMagneticTap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400" dirty="0">
                <a:solidFill>
                  <a:srgbClr val="002060"/>
                </a:solidFill>
              </a:rPr>
              <a:t>2</a:t>
            </a:r>
          </a:p>
        </p:txBody>
      </p:sp>
      <p:sp>
        <p:nvSpPr>
          <p:cNvPr id="11" name="CasellaDiTesto 10">
            <a:extLst>
              <a:ext uri="{FF2B5EF4-FFF2-40B4-BE49-F238E27FC236}">
                <a16:creationId xmlns:a16="http://schemas.microsoft.com/office/drawing/2014/main" xmlns="" id="{5C6AC9A2-8A93-42E7-9877-10684D119386}"/>
              </a:ext>
            </a:extLst>
          </p:cNvPr>
          <p:cNvSpPr txBox="1">
            <a:spLocks noChangeArrowheads="1"/>
          </p:cNvSpPr>
          <p:nvPr/>
        </p:nvSpPr>
        <p:spPr bwMode="auto">
          <a:xfrm>
            <a:off x="6403554" y="6210230"/>
            <a:ext cx="2084225" cy="26161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it-IT" altLang="it-IT" sz="1100" i="1" dirty="0">
                <a:solidFill>
                  <a:schemeClr val="bg1"/>
                </a:solidFill>
                <a:latin typeface="Verdana" panose="020B0604030504040204" pitchFamily="34" charset="0"/>
                <a:hlinkClick r:id="rId2" action="ppaction://hlinksldjump"/>
              </a:rPr>
              <a:t>Torna alla mappa generale</a:t>
            </a:r>
            <a:endParaRPr lang="it-IT" altLang="it-IT" sz="1100" i="1" dirty="0">
              <a:solidFill>
                <a:schemeClr val="bg1"/>
              </a:solidFill>
              <a:latin typeface="Verdana" panose="020B0604030504040204" pitchFamily="34" charset="0"/>
            </a:endParaRPr>
          </a:p>
        </p:txBody>
      </p:sp>
      <p:sp>
        <p:nvSpPr>
          <p:cNvPr id="13" name="Rettangolo con angoli arrotondati 12">
            <a:extLst>
              <a:ext uri="{FF2B5EF4-FFF2-40B4-BE49-F238E27FC236}">
                <a16:creationId xmlns:a16="http://schemas.microsoft.com/office/drawing/2014/main" xmlns="" id="{A079B948-1A2E-4DC0-A444-5FC40A9BDBFC}"/>
              </a:ext>
            </a:extLst>
          </p:cNvPr>
          <p:cNvSpPr/>
          <p:nvPr/>
        </p:nvSpPr>
        <p:spPr>
          <a:xfrm>
            <a:off x="374574" y="694063"/>
            <a:ext cx="1619479" cy="1041091"/>
          </a:xfrm>
          <a:prstGeom prst="roundRect">
            <a:avLst/>
          </a:prstGeom>
          <a:solidFill>
            <a:srgbClr val="4472C4">
              <a:shade val="80000"/>
              <a:hueOff val="0"/>
              <a:satOff val="0"/>
              <a:lumOff val="0"/>
              <a:alphaOff val="0"/>
            </a:srgbClr>
          </a:solidFill>
          <a:ln w="12700" cap="flat" cmpd="sng" algn="ctr">
            <a:solidFill>
              <a:prstClr val="white">
                <a:hueOff val="0"/>
                <a:satOff val="0"/>
                <a:lumOff val="0"/>
                <a:alphaOff val="0"/>
              </a:prstClr>
            </a:solidFill>
            <a:prstDash val="solid"/>
            <a:miter lim="800000"/>
          </a:ln>
          <a:effectLst/>
        </p:spPr>
        <p:txBody>
          <a:bodyPr rot="0" spcFirstLastPara="0" vertOverflow="overflow" horzOverflow="overflow" vert="horz" wrap="square" lIns="0" tIns="75438" rIns="97790" bIns="0" numCol="1" spcCol="1270" rtlCol="0" fromWordArt="0" anchor="ctr" anchorCtr="0" forceAA="0" compatLnSpc="1">
            <a:prstTxWarp prst="textNoShape">
              <a:avLst/>
            </a:prstTxWarp>
            <a:noAutofit/>
          </a:bodyPr>
          <a:lstStyle/>
          <a:p>
            <a:pPr algn="ctr"/>
            <a:r>
              <a:rPr lang="it-IT" sz="1600" dirty="0">
                <a:solidFill>
                  <a:schemeClr val="bg1"/>
                </a:solidFill>
              </a:rPr>
              <a:t>Accesso</a:t>
            </a:r>
          </a:p>
        </p:txBody>
      </p:sp>
      <p:sp>
        <p:nvSpPr>
          <p:cNvPr id="14" name="Rettangolo con angoli arrotondati 13">
            <a:extLst>
              <a:ext uri="{FF2B5EF4-FFF2-40B4-BE49-F238E27FC236}">
                <a16:creationId xmlns:a16="http://schemas.microsoft.com/office/drawing/2014/main" xmlns="" id="{B10FCCE9-45BC-4240-84F7-828D2CF5A173}"/>
              </a:ext>
            </a:extLst>
          </p:cNvPr>
          <p:cNvSpPr/>
          <p:nvPr/>
        </p:nvSpPr>
        <p:spPr>
          <a:xfrm>
            <a:off x="374573" y="1981204"/>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a:solidFill>
                  <a:schemeClr val="bg1"/>
                </a:solidFill>
                <a:hlinkClick r:id="rId3" action="ppaction://hlinksldjump">
                  <a:extLst>
                    <a:ext uri="{A12FA001-AC4F-418D-AE19-62706E023703}">
                      <ahyp:hlinkClr xmlns:ahyp="http://schemas.microsoft.com/office/drawing/2018/hyperlinkcolor" xmlns="" val="tx"/>
                    </a:ext>
                  </a:extLst>
                </a:hlinkClick>
              </a:rPr>
              <a:t>Inquadramento diagnostico </a:t>
            </a:r>
            <a:endParaRPr lang="it-IT" sz="1600" dirty="0">
              <a:solidFill>
                <a:schemeClr val="bg1"/>
              </a:solidFill>
            </a:endParaRPr>
          </a:p>
        </p:txBody>
      </p:sp>
      <p:sp>
        <p:nvSpPr>
          <p:cNvPr id="15" name="Rettangolo con angoli arrotondati 14">
            <a:extLst>
              <a:ext uri="{FF2B5EF4-FFF2-40B4-BE49-F238E27FC236}">
                <a16:creationId xmlns:a16="http://schemas.microsoft.com/office/drawing/2014/main" xmlns="" id="{764A04CB-BD3A-48A2-A364-48509A016C05}"/>
              </a:ext>
            </a:extLst>
          </p:cNvPr>
          <p:cNvSpPr/>
          <p:nvPr/>
        </p:nvSpPr>
        <p:spPr>
          <a:xfrm>
            <a:off x="374572" y="3268345"/>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a:solidFill>
                  <a:schemeClr val="bg1"/>
                </a:solidFill>
                <a:hlinkClick r:id="rId4" action="ppaction://hlinksldjump">
                  <a:extLst>
                    <a:ext uri="{A12FA001-AC4F-418D-AE19-62706E023703}">
                      <ahyp:hlinkClr xmlns:ahyp="http://schemas.microsoft.com/office/drawing/2018/hyperlinkcolor" xmlns="" val="tx"/>
                    </a:ext>
                  </a:extLst>
                </a:hlinkClick>
              </a:rPr>
              <a:t>Trattamento</a:t>
            </a:r>
            <a:endParaRPr lang="it-IT" sz="1600" dirty="0">
              <a:solidFill>
                <a:schemeClr val="bg1"/>
              </a:solidFill>
            </a:endParaRPr>
          </a:p>
        </p:txBody>
      </p:sp>
      <p:sp>
        <p:nvSpPr>
          <p:cNvPr id="16" name="Rettangolo con angoli arrotondati 15">
            <a:extLst>
              <a:ext uri="{FF2B5EF4-FFF2-40B4-BE49-F238E27FC236}">
                <a16:creationId xmlns:a16="http://schemas.microsoft.com/office/drawing/2014/main" xmlns="" id="{C0119968-216A-4778-AB8E-8C2C380379ED}"/>
              </a:ext>
            </a:extLst>
          </p:cNvPr>
          <p:cNvSpPr/>
          <p:nvPr/>
        </p:nvSpPr>
        <p:spPr>
          <a:xfrm>
            <a:off x="374572" y="4555487"/>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a:solidFill>
                  <a:schemeClr val="bg1"/>
                </a:solidFill>
                <a:hlinkClick r:id="rId5" action="ppaction://hlinksldjump">
                  <a:extLst>
                    <a:ext uri="{A12FA001-AC4F-418D-AE19-62706E023703}">
                      <ahyp:hlinkClr xmlns:ahyp="http://schemas.microsoft.com/office/drawing/2018/hyperlinkcolor" xmlns="" val="tx"/>
                    </a:ext>
                  </a:extLst>
                </a:hlinkClick>
              </a:rPr>
              <a:t>Recovery</a:t>
            </a:r>
            <a:endParaRPr lang="it-IT" sz="1600" dirty="0">
              <a:solidFill>
                <a:schemeClr val="bg1"/>
              </a:solidFill>
            </a:endParaRPr>
          </a:p>
        </p:txBody>
      </p:sp>
    </p:spTree>
    <p:extLst>
      <p:ext uri="{BB962C8B-B14F-4D97-AF65-F5344CB8AC3E}">
        <p14:creationId xmlns:p14="http://schemas.microsoft.com/office/powerpoint/2010/main" val="36212033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ccia in giù 5">
            <a:extLst>
              <a:ext uri="{FF2B5EF4-FFF2-40B4-BE49-F238E27FC236}">
                <a16:creationId xmlns:a16="http://schemas.microsoft.com/office/drawing/2014/main" xmlns="" id="{51EF3E1A-FE78-476A-8990-4CD6F235C07C}"/>
              </a:ext>
            </a:extLst>
          </p:cNvPr>
          <p:cNvSpPr/>
          <p:nvPr/>
        </p:nvSpPr>
        <p:spPr>
          <a:xfrm>
            <a:off x="826265" y="176270"/>
            <a:ext cx="705080" cy="6202496"/>
          </a:xfrm>
          <a:prstGeom prst="downArrow">
            <a:avLst/>
          </a:prstGeom>
          <a:ln>
            <a:noFill/>
          </a:ln>
        </p:spPr>
        <p:style>
          <a:lnRef idx="0">
            <a:scrgbClr r="0" g="0" b="0"/>
          </a:lnRef>
          <a:fillRef idx="1003">
            <a:schemeClr val="lt2"/>
          </a:fillRef>
          <a:effectRef idx="0">
            <a:scrgbClr r="0" g="0" b="0"/>
          </a:effectRef>
          <a:fontRef idx="minor">
            <a:schemeClr val="lt1"/>
          </a:fontRef>
        </p:style>
        <p:txBody>
          <a:bodyPr rtlCol="0" anchor="ctr"/>
          <a:lstStyle/>
          <a:p>
            <a:pPr algn="ctr"/>
            <a:endParaRPr lang="it-IT"/>
          </a:p>
        </p:txBody>
      </p:sp>
      <p:sp>
        <p:nvSpPr>
          <p:cNvPr id="2" name="Rettangolo con angoli arrotondati 1">
            <a:extLst>
              <a:ext uri="{FF2B5EF4-FFF2-40B4-BE49-F238E27FC236}">
                <a16:creationId xmlns:a16="http://schemas.microsoft.com/office/drawing/2014/main" xmlns="" id="{AE30B796-BF2A-477E-BCF4-1790D9581CC4}"/>
              </a:ext>
            </a:extLst>
          </p:cNvPr>
          <p:cNvSpPr/>
          <p:nvPr/>
        </p:nvSpPr>
        <p:spPr>
          <a:xfrm>
            <a:off x="374574" y="694063"/>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600" dirty="0">
                <a:solidFill>
                  <a:schemeClr val="bg1"/>
                </a:solidFill>
                <a:hlinkClick r:id="rId2" action="ppaction://hlinksldjump">
                  <a:extLst>
                    <a:ext uri="{A12FA001-AC4F-418D-AE19-62706E023703}">
                      <ahyp:hlinkClr xmlns:ahyp="http://schemas.microsoft.com/office/drawing/2018/hyperlinkcolor" xmlns="" val="tx"/>
                    </a:ext>
                  </a:extLst>
                </a:hlinkClick>
              </a:rPr>
              <a:t>Accesso</a:t>
            </a:r>
            <a:endParaRPr lang="it-IT" sz="1600" dirty="0">
              <a:solidFill>
                <a:schemeClr val="bg1"/>
              </a:solidFill>
            </a:endParaRPr>
          </a:p>
        </p:txBody>
      </p:sp>
      <p:sp>
        <p:nvSpPr>
          <p:cNvPr id="3" name="Rettangolo con angoli arrotondati 2">
            <a:extLst>
              <a:ext uri="{FF2B5EF4-FFF2-40B4-BE49-F238E27FC236}">
                <a16:creationId xmlns:a16="http://schemas.microsoft.com/office/drawing/2014/main" xmlns="" id="{2F7B1BEB-D789-40E8-B448-82D6163E4916}"/>
              </a:ext>
            </a:extLst>
          </p:cNvPr>
          <p:cNvSpPr/>
          <p:nvPr/>
        </p:nvSpPr>
        <p:spPr>
          <a:xfrm>
            <a:off x="374573" y="1981204"/>
            <a:ext cx="1619479" cy="1041091"/>
          </a:xfrm>
          <a:prstGeom prst="roundRect">
            <a:avLst/>
          </a:prstGeom>
          <a:solidFill>
            <a:srgbClr val="4472C4">
              <a:shade val="80000"/>
              <a:hueOff val="174641"/>
              <a:satOff val="-3128"/>
              <a:lumOff val="13293"/>
              <a:alphaOff val="0"/>
            </a:srgbClr>
          </a:solidFill>
          <a:ln w="12700" cap="flat" cmpd="sng" algn="ctr">
            <a:solidFill>
              <a:prstClr val="white">
                <a:hueOff val="0"/>
                <a:satOff val="0"/>
                <a:lumOff val="0"/>
                <a:alphaOff val="0"/>
              </a:prstClr>
            </a:solidFill>
            <a:prstDash val="solid"/>
            <a:miter lim="800000"/>
          </a:ln>
          <a:effectLst/>
        </p:spPr>
        <p:txBody>
          <a:bodyPr rot="0" spcFirstLastPara="0" vertOverflow="overflow" horzOverflow="overflow" vert="horz" wrap="square" lIns="0" tIns="75438" rIns="97790" bIns="0" numCol="1" spcCol="1270" rtlCol="0" fromWordArt="0" anchor="ctr" anchorCtr="0" forceAA="0" compatLnSpc="1">
            <a:prstTxWarp prst="textNoShape">
              <a:avLst/>
            </a:prstTxWarp>
            <a:noAutofit/>
          </a:bodyPr>
          <a:lstStyle/>
          <a:p>
            <a:pPr algn="ctr"/>
            <a:r>
              <a:rPr lang="it-IT" sz="1600" dirty="0">
                <a:solidFill>
                  <a:schemeClr val="bg1"/>
                </a:solidFill>
              </a:rPr>
              <a:t>Inquadramento diagnostico </a:t>
            </a:r>
          </a:p>
        </p:txBody>
      </p:sp>
      <p:sp>
        <p:nvSpPr>
          <p:cNvPr id="4" name="Rettangolo con angoli arrotondati 3">
            <a:extLst>
              <a:ext uri="{FF2B5EF4-FFF2-40B4-BE49-F238E27FC236}">
                <a16:creationId xmlns:a16="http://schemas.microsoft.com/office/drawing/2014/main" xmlns="" id="{E26167A2-9F5B-43CB-9117-0FA8BAFBAE1A}"/>
              </a:ext>
            </a:extLst>
          </p:cNvPr>
          <p:cNvSpPr/>
          <p:nvPr/>
        </p:nvSpPr>
        <p:spPr>
          <a:xfrm>
            <a:off x="374572" y="3268345"/>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a:solidFill>
                  <a:schemeClr val="bg1"/>
                </a:solidFill>
                <a:hlinkClick r:id="rId3" action="ppaction://hlinksldjump">
                  <a:extLst>
                    <a:ext uri="{A12FA001-AC4F-418D-AE19-62706E023703}">
                      <ahyp:hlinkClr xmlns:ahyp="http://schemas.microsoft.com/office/drawing/2018/hyperlinkcolor" xmlns="" val="tx"/>
                    </a:ext>
                  </a:extLst>
                </a:hlinkClick>
              </a:rPr>
              <a:t>Trattamento</a:t>
            </a:r>
            <a:endParaRPr lang="it-IT" sz="1600" dirty="0">
              <a:solidFill>
                <a:schemeClr val="bg1"/>
              </a:solidFill>
            </a:endParaRPr>
          </a:p>
        </p:txBody>
      </p:sp>
      <p:sp>
        <p:nvSpPr>
          <p:cNvPr id="5" name="Rettangolo con angoli arrotondati 4">
            <a:extLst>
              <a:ext uri="{FF2B5EF4-FFF2-40B4-BE49-F238E27FC236}">
                <a16:creationId xmlns:a16="http://schemas.microsoft.com/office/drawing/2014/main" xmlns="" id="{32BBA371-9F1A-4147-BA82-00F72D11CA05}"/>
              </a:ext>
            </a:extLst>
          </p:cNvPr>
          <p:cNvSpPr/>
          <p:nvPr/>
        </p:nvSpPr>
        <p:spPr>
          <a:xfrm>
            <a:off x="374572" y="4555487"/>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a:solidFill>
                  <a:schemeClr val="bg1"/>
                </a:solidFill>
                <a:hlinkClick r:id="rId4" action="ppaction://hlinksldjump">
                  <a:extLst>
                    <a:ext uri="{A12FA001-AC4F-418D-AE19-62706E023703}">
                      <ahyp:hlinkClr xmlns:ahyp="http://schemas.microsoft.com/office/drawing/2018/hyperlinkcolor" xmlns="" val="tx"/>
                    </a:ext>
                  </a:extLst>
                </a:hlinkClick>
              </a:rPr>
              <a:t>Recovery</a:t>
            </a:r>
            <a:endParaRPr lang="it-IT" sz="1600" dirty="0">
              <a:solidFill>
                <a:schemeClr val="bg1"/>
              </a:solidFill>
            </a:endParaRPr>
          </a:p>
        </p:txBody>
      </p:sp>
      <p:sp>
        <p:nvSpPr>
          <p:cNvPr id="7" name="CasellaDiTesto 6">
            <a:extLst>
              <a:ext uri="{FF2B5EF4-FFF2-40B4-BE49-F238E27FC236}">
                <a16:creationId xmlns:a16="http://schemas.microsoft.com/office/drawing/2014/main" xmlns="" id="{C0F7DBDA-C090-4852-A889-F022E113FDE7}"/>
              </a:ext>
            </a:extLst>
          </p:cNvPr>
          <p:cNvSpPr txBox="1"/>
          <p:nvPr/>
        </p:nvSpPr>
        <p:spPr>
          <a:xfrm>
            <a:off x="0" y="-3417"/>
            <a:ext cx="9144000" cy="276999"/>
          </a:xfrm>
          <a:prstGeom prst="rect">
            <a:avLst/>
          </a:prstGeom>
          <a:solidFill>
            <a:srgbClr val="FFC000"/>
          </a:solidFill>
          <a:ln>
            <a:noFill/>
          </a:ln>
        </p:spPr>
        <p:style>
          <a:lnRef idx="0">
            <a:scrgbClr r="0" g="0" b="0"/>
          </a:lnRef>
          <a:fillRef idx="1003">
            <a:schemeClr val="lt2"/>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it-IT" dirty="0">
                <a:solidFill>
                  <a:srgbClr val="002060"/>
                </a:solidFill>
              </a:rPr>
              <a:t>PDTA Esordio psicotico e comorbidità </a:t>
            </a:r>
          </a:p>
        </p:txBody>
      </p:sp>
      <p:sp>
        <p:nvSpPr>
          <p:cNvPr id="8" name="Rettangolo 7">
            <a:extLst>
              <a:ext uri="{FF2B5EF4-FFF2-40B4-BE49-F238E27FC236}">
                <a16:creationId xmlns:a16="http://schemas.microsoft.com/office/drawing/2014/main" xmlns="" id="{EE637500-6044-4E15-A366-21F09DDD0521}"/>
              </a:ext>
            </a:extLst>
          </p:cNvPr>
          <p:cNvSpPr/>
          <p:nvPr/>
        </p:nvSpPr>
        <p:spPr>
          <a:xfrm>
            <a:off x="2598892" y="488638"/>
            <a:ext cx="5794489" cy="153545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DSM/DD eseguono:</a:t>
            </a:r>
          </a:p>
          <a:p>
            <a:pPr marL="285750" indent="-285750">
              <a:buFont typeface="Arial" panose="020B0604020202020204" pitchFamily="34" charset="0"/>
              <a:buChar char="•"/>
            </a:pPr>
            <a:r>
              <a:rPr lang="it-IT" sz="1200" dirty="0">
                <a:solidFill>
                  <a:srgbClr val="002060"/>
                </a:solidFill>
              </a:rPr>
              <a:t>anamnesi</a:t>
            </a:r>
          </a:p>
          <a:p>
            <a:pPr marL="285750" indent="-285750">
              <a:buFont typeface="Arial" panose="020B0604020202020204" pitchFamily="34" charset="0"/>
              <a:buChar char="•"/>
            </a:pPr>
            <a:r>
              <a:rPr lang="it-IT" sz="1200" dirty="0">
                <a:solidFill>
                  <a:srgbClr val="002060"/>
                </a:solidFill>
              </a:rPr>
              <a:t>obiettività clinica</a:t>
            </a:r>
          </a:p>
          <a:p>
            <a:pPr marL="285750" indent="-285750">
              <a:buFont typeface="Arial" panose="020B0604020202020204" pitchFamily="34" charset="0"/>
              <a:buChar char="•"/>
            </a:pPr>
            <a:r>
              <a:rPr lang="it-IT" sz="1200" dirty="0">
                <a:solidFill>
                  <a:srgbClr val="002060"/>
                </a:solidFill>
              </a:rPr>
              <a:t>esame psichico</a:t>
            </a:r>
          </a:p>
          <a:p>
            <a:pPr marL="285750" indent="-285750">
              <a:buFont typeface="Arial" panose="020B0604020202020204" pitchFamily="34" charset="0"/>
              <a:buChar char="•"/>
            </a:pPr>
            <a:r>
              <a:rPr lang="it-IT" sz="1200" dirty="0">
                <a:solidFill>
                  <a:srgbClr val="002060"/>
                </a:solidFill>
              </a:rPr>
              <a:t>scale di valutazione</a:t>
            </a:r>
          </a:p>
          <a:p>
            <a:pPr marL="285750" indent="-285750">
              <a:buFont typeface="Arial" panose="020B0604020202020204" pitchFamily="34" charset="0"/>
              <a:buChar char="•"/>
            </a:pPr>
            <a:r>
              <a:rPr lang="it-IT" sz="1200" dirty="0">
                <a:solidFill>
                  <a:srgbClr val="002060"/>
                </a:solidFill>
              </a:rPr>
              <a:t>Inquadramento clinico strumentale </a:t>
            </a:r>
          </a:p>
          <a:p>
            <a:pPr marL="285750" indent="-285750">
              <a:buFont typeface="Arial" panose="020B0604020202020204" pitchFamily="34" charset="0"/>
              <a:buChar char="•"/>
            </a:pPr>
            <a:r>
              <a:rPr lang="it-IT" sz="1200" dirty="0">
                <a:solidFill>
                  <a:srgbClr val="002060"/>
                </a:solidFill>
              </a:rPr>
              <a:t>accertamenti tossicologici I e II livello</a:t>
            </a:r>
          </a:p>
          <a:p>
            <a:pPr marL="285750" indent="-285750">
              <a:buFont typeface="Arial" panose="020B0604020202020204" pitchFamily="34" charset="0"/>
              <a:buChar char="•"/>
            </a:pPr>
            <a:r>
              <a:rPr lang="it-IT" sz="1200" dirty="0">
                <a:solidFill>
                  <a:srgbClr val="002060"/>
                </a:solidFill>
              </a:rPr>
              <a:t>problematiche attive e bisogni prevalenti del paziente</a:t>
            </a:r>
          </a:p>
        </p:txBody>
      </p:sp>
      <p:sp>
        <p:nvSpPr>
          <p:cNvPr id="11" name="Rettangolo 10">
            <a:extLst>
              <a:ext uri="{FF2B5EF4-FFF2-40B4-BE49-F238E27FC236}">
                <a16:creationId xmlns:a16="http://schemas.microsoft.com/office/drawing/2014/main" xmlns="" id="{025DBA20-D7F2-437E-A7A7-3135E169E9D7}"/>
              </a:ext>
            </a:extLst>
          </p:cNvPr>
          <p:cNvSpPr/>
          <p:nvPr/>
        </p:nvSpPr>
        <p:spPr>
          <a:xfrm>
            <a:off x="2560140" y="3077982"/>
            <a:ext cx="5871992" cy="57838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DSM/DD eseguono valutazione livello di gravità del DUS</a:t>
            </a:r>
          </a:p>
        </p:txBody>
      </p:sp>
      <p:cxnSp>
        <p:nvCxnSpPr>
          <p:cNvPr id="13" name="Connettore a gomito 12">
            <a:extLst>
              <a:ext uri="{FF2B5EF4-FFF2-40B4-BE49-F238E27FC236}">
                <a16:creationId xmlns:a16="http://schemas.microsoft.com/office/drawing/2014/main" xmlns="" id="{E287AE04-9125-474B-A961-696FC1249AE0}"/>
              </a:ext>
            </a:extLst>
          </p:cNvPr>
          <p:cNvCxnSpPr>
            <a:cxnSpLocks/>
            <a:stCxn id="3" idx="3"/>
            <a:endCxn id="8" idx="1"/>
          </p:cNvCxnSpPr>
          <p:nvPr/>
        </p:nvCxnSpPr>
        <p:spPr>
          <a:xfrm flipV="1">
            <a:off x="1994052" y="1256365"/>
            <a:ext cx="604840" cy="1245385"/>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Rettangolo 20">
            <a:extLst>
              <a:ext uri="{FF2B5EF4-FFF2-40B4-BE49-F238E27FC236}">
                <a16:creationId xmlns:a16="http://schemas.microsoft.com/office/drawing/2014/main" xmlns="" id="{45D3735A-8684-43A5-B61C-45DFDA606AC3}"/>
              </a:ext>
            </a:extLst>
          </p:cNvPr>
          <p:cNvSpPr/>
          <p:nvPr/>
        </p:nvSpPr>
        <p:spPr>
          <a:xfrm>
            <a:off x="2560140" y="3980631"/>
            <a:ext cx="1786514" cy="578389"/>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DUS Lieve </a:t>
            </a:r>
          </a:p>
        </p:txBody>
      </p:sp>
      <p:sp>
        <p:nvSpPr>
          <p:cNvPr id="25" name="Rettangolo 24">
            <a:extLst>
              <a:ext uri="{FF2B5EF4-FFF2-40B4-BE49-F238E27FC236}">
                <a16:creationId xmlns:a16="http://schemas.microsoft.com/office/drawing/2014/main" xmlns="" id="{810D8D12-8F81-4662-ACE4-C84B5A4FE8C2}"/>
              </a:ext>
            </a:extLst>
          </p:cNvPr>
          <p:cNvSpPr/>
          <p:nvPr/>
        </p:nvSpPr>
        <p:spPr>
          <a:xfrm>
            <a:off x="8317735" y="481674"/>
            <a:ext cx="611468" cy="507831"/>
          </a:xfrm>
          <a:prstGeom prst="rect">
            <a:avLst/>
          </a:prstGeom>
        </p:spPr>
        <p:txBody>
          <a:bodyPr wrap="square">
            <a:spAutoFit/>
          </a:bodyPr>
          <a:lstStyle/>
          <a:p>
            <a:pPr algn="ctr"/>
            <a:r>
              <a:rPr lang="it-IT" sz="900" i="1" dirty="0">
                <a:solidFill>
                  <a:srgbClr val="002060"/>
                </a:solidFill>
              </a:rPr>
              <a:t>Rif. PDTA Cap.5</a:t>
            </a:r>
          </a:p>
        </p:txBody>
      </p:sp>
      <p:sp>
        <p:nvSpPr>
          <p:cNvPr id="27" name="Rombo 26">
            <a:extLst>
              <a:ext uri="{FF2B5EF4-FFF2-40B4-BE49-F238E27FC236}">
                <a16:creationId xmlns:a16="http://schemas.microsoft.com/office/drawing/2014/main" xmlns="" id="{1CEB4E82-C725-4F31-A1DC-5FD60EA08AFE}"/>
              </a:ext>
            </a:extLst>
          </p:cNvPr>
          <p:cNvSpPr/>
          <p:nvPr/>
        </p:nvSpPr>
        <p:spPr>
          <a:xfrm>
            <a:off x="4878916" y="2193011"/>
            <a:ext cx="1234440" cy="520546"/>
          </a:xfrm>
          <a:prstGeom prst="diamond">
            <a:avLst/>
          </a:pr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t-IT" sz="1400">
              <a:solidFill>
                <a:srgbClr val="002060"/>
              </a:solidFill>
            </a:endParaRPr>
          </a:p>
        </p:txBody>
      </p:sp>
      <p:sp>
        <p:nvSpPr>
          <p:cNvPr id="28" name="CasellaDiTesto 27">
            <a:extLst>
              <a:ext uri="{FF2B5EF4-FFF2-40B4-BE49-F238E27FC236}">
                <a16:creationId xmlns:a16="http://schemas.microsoft.com/office/drawing/2014/main" xmlns="" id="{6F68CFE4-6BD4-42A4-82EE-6884D0452BB1}"/>
              </a:ext>
            </a:extLst>
          </p:cNvPr>
          <p:cNvSpPr txBox="1"/>
          <p:nvPr/>
        </p:nvSpPr>
        <p:spPr>
          <a:xfrm>
            <a:off x="4567299" y="2193011"/>
            <a:ext cx="1829701" cy="646331"/>
          </a:xfrm>
          <a:prstGeom prst="rect">
            <a:avLst/>
          </a:prstGeom>
          <a:noFill/>
        </p:spPr>
        <p:txBody>
          <a:bodyPr wrap="square" rtlCol="0">
            <a:spAutoFit/>
          </a:bodyPr>
          <a:lstStyle/>
          <a:p>
            <a:pPr algn="ctr"/>
            <a:r>
              <a:rPr lang="it-IT" sz="1200" dirty="0">
                <a:solidFill>
                  <a:srgbClr val="002060"/>
                </a:solidFill>
              </a:rPr>
              <a:t>Esordio Psicotico associata a Disturbo da Uso di Sostanze (DUS)?</a:t>
            </a:r>
          </a:p>
        </p:txBody>
      </p:sp>
      <p:cxnSp>
        <p:nvCxnSpPr>
          <p:cNvPr id="30" name="Connettore 2 29">
            <a:extLst>
              <a:ext uri="{FF2B5EF4-FFF2-40B4-BE49-F238E27FC236}">
                <a16:creationId xmlns:a16="http://schemas.microsoft.com/office/drawing/2014/main" xmlns="" id="{106DE64B-2A99-42B7-9565-1696D52F3EFE}"/>
              </a:ext>
            </a:extLst>
          </p:cNvPr>
          <p:cNvCxnSpPr>
            <a:cxnSpLocks/>
            <a:stCxn id="8" idx="2"/>
            <a:endCxn id="27" idx="0"/>
          </p:cNvCxnSpPr>
          <p:nvPr/>
        </p:nvCxnSpPr>
        <p:spPr>
          <a:xfrm flipH="1">
            <a:off x="5496136" y="2024091"/>
            <a:ext cx="1" cy="1689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Connettore 2 31">
            <a:extLst>
              <a:ext uri="{FF2B5EF4-FFF2-40B4-BE49-F238E27FC236}">
                <a16:creationId xmlns:a16="http://schemas.microsoft.com/office/drawing/2014/main" xmlns="" id="{303DFDF7-77CF-456C-B2F2-C6BB1C9527E5}"/>
              </a:ext>
            </a:extLst>
          </p:cNvPr>
          <p:cNvCxnSpPr>
            <a:cxnSpLocks/>
            <a:stCxn id="27" idx="2"/>
            <a:endCxn id="11" idx="0"/>
          </p:cNvCxnSpPr>
          <p:nvPr/>
        </p:nvCxnSpPr>
        <p:spPr>
          <a:xfrm>
            <a:off x="5496136" y="2713557"/>
            <a:ext cx="0" cy="3644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8" name="CasellaDiTesto 37">
            <a:extLst>
              <a:ext uri="{FF2B5EF4-FFF2-40B4-BE49-F238E27FC236}">
                <a16:creationId xmlns:a16="http://schemas.microsoft.com/office/drawing/2014/main" xmlns="" id="{DDB16E70-7B36-4577-84EA-BDD09EA6C8E1}"/>
              </a:ext>
            </a:extLst>
          </p:cNvPr>
          <p:cNvSpPr txBox="1"/>
          <p:nvPr/>
        </p:nvSpPr>
        <p:spPr>
          <a:xfrm>
            <a:off x="5187045" y="2849891"/>
            <a:ext cx="311763" cy="276999"/>
          </a:xfrm>
          <a:prstGeom prst="rect">
            <a:avLst/>
          </a:prstGeom>
          <a:noFill/>
        </p:spPr>
        <p:txBody>
          <a:bodyPr wrap="square" rtlCol="0">
            <a:spAutoFit/>
          </a:bodyPr>
          <a:lstStyle/>
          <a:p>
            <a:pPr algn="ctr"/>
            <a:r>
              <a:rPr lang="it-IT" sz="1200" dirty="0">
                <a:solidFill>
                  <a:srgbClr val="002060"/>
                </a:solidFill>
              </a:rPr>
              <a:t>Sì</a:t>
            </a:r>
          </a:p>
        </p:txBody>
      </p:sp>
      <p:sp>
        <p:nvSpPr>
          <p:cNvPr id="39" name="CasellaDiTesto 38">
            <a:extLst>
              <a:ext uri="{FF2B5EF4-FFF2-40B4-BE49-F238E27FC236}">
                <a16:creationId xmlns:a16="http://schemas.microsoft.com/office/drawing/2014/main" xmlns="" id="{D93FA905-735C-4EAE-B19C-FC222CA27097}"/>
              </a:ext>
            </a:extLst>
          </p:cNvPr>
          <p:cNvSpPr txBox="1"/>
          <p:nvPr/>
        </p:nvSpPr>
        <p:spPr>
          <a:xfrm>
            <a:off x="6433433" y="2207198"/>
            <a:ext cx="390787" cy="276999"/>
          </a:xfrm>
          <a:prstGeom prst="rect">
            <a:avLst/>
          </a:prstGeom>
          <a:noFill/>
        </p:spPr>
        <p:txBody>
          <a:bodyPr wrap="square" rtlCol="0">
            <a:spAutoFit/>
          </a:bodyPr>
          <a:lstStyle/>
          <a:p>
            <a:pPr algn="ctr"/>
            <a:r>
              <a:rPr lang="it-IT" sz="1200" dirty="0">
                <a:solidFill>
                  <a:srgbClr val="002060"/>
                </a:solidFill>
              </a:rPr>
              <a:t>No</a:t>
            </a:r>
          </a:p>
        </p:txBody>
      </p:sp>
      <p:sp>
        <p:nvSpPr>
          <p:cNvPr id="40" name="Rettangolo con angoli arrotondati 39">
            <a:extLst>
              <a:ext uri="{FF2B5EF4-FFF2-40B4-BE49-F238E27FC236}">
                <a16:creationId xmlns:a16="http://schemas.microsoft.com/office/drawing/2014/main" xmlns="" id="{687189FE-5439-46D9-B481-A6EE46D9A41C}"/>
              </a:ext>
            </a:extLst>
          </p:cNvPr>
          <p:cNvSpPr/>
          <p:nvPr/>
        </p:nvSpPr>
        <p:spPr>
          <a:xfrm>
            <a:off x="7065335" y="2203643"/>
            <a:ext cx="1366797" cy="496822"/>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chemeClr val="bg1"/>
                </a:solidFill>
              </a:rPr>
              <a:t>Uscita dal PDTA</a:t>
            </a:r>
          </a:p>
        </p:txBody>
      </p:sp>
      <p:cxnSp>
        <p:nvCxnSpPr>
          <p:cNvPr id="42" name="Connettore 2 41">
            <a:extLst>
              <a:ext uri="{FF2B5EF4-FFF2-40B4-BE49-F238E27FC236}">
                <a16:creationId xmlns:a16="http://schemas.microsoft.com/office/drawing/2014/main" xmlns="" id="{7C57FAEA-3A2D-404B-A363-7797AE276403}"/>
              </a:ext>
            </a:extLst>
          </p:cNvPr>
          <p:cNvCxnSpPr>
            <a:stCxn id="27" idx="3"/>
            <a:endCxn id="40" idx="1"/>
          </p:cNvCxnSpPr>
          <p:nvPr/>
        </p:nvCxnSpPr>
        <p:spPr>
          <a:xfrm flipV="1">
            <a:off x="6113356" y="2452054"/>
            <a:ext cx="951979" cy="12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3" name="Rettangolo 42">
            <a:extLst>
              <a:ext uri="{FF2B5EF4-FFF2-40B4-BE49-F238E27FC236}">
                <a16:creationId xmlns:a16="http://schemas.microsoft.com/office/drawing/2014/main" xmlns="" id="{F59E964A-724C-438C-8F82-923B3275BF57}"/>
              </a:ext>
            </a:extLst>
          </p:cNvPr>
          <p:cNvSpPr/>
          <p:nvPr/>
        </p:nvSpPr>
        <p:spPr>
          <a:xfrm>
            <a:off x="8337785" y="3096932"/>
            <a:ext cx="619954" cy="507831"/>
          </a:xfrm>
          <a:prstGeom prst="rect">
            <a:avLst/>
          </a:prstGeom>
        </p:spPr>
        <p:txBody>
          <a:bodyPr wrap="square">
            <a:spAutoFit/>
          </a:bodyPr>
          <a:lstStyle/>
          <a:p>
            <a:pPr algn="ctr"/>
            <a:r>
              <a:rPr lang="it-IT" sz="900" i="1" dirty="0">
                <a:solidFill>
                  <a:srgbClr val="002060"/>
                </a:solidFill>
              </a:rPr>
              <a:t>Rif.  PDTA Cap.10</a:t>
            </a:r>
          </a:p>
        </p:txBody>
      </p:sp>
      <p:sp>
        <p:nvSpPr>
          <p:cNvPr id="45" name="Rettangolo 44">
            <a:extLst>
              <a:ext uri="{FF2B5EF4-FFF2-40B4-BE49-F238E27FC236}">
                <a16:creationId xmlns:a16="http://schemas.microsoft.com/office/drawing/2014/main" xmlns="" id="{D1B65A66-0A62-44D5-9166-A2183E46F351}"/>
              </a:ext>
            </a:extLst>
          </p:cNvPr>
          <p:cNvSpPr/>
          <p:nvPr/>
        </p:nvSpPr>
        <p:spPr>
          <a:xfrm>
            <a:off x="4603732" y="3980631"/>
            <a:ext cx="1786514" cy="578389"/>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DUS Moderato </a:t>
            </a:r>
          </a:p>
        </p:txBody>
      </p:sp>
      <p:sp>
        <p:nvSpPr>
          <p:cNvPr id="46" name="Rettangolo 45">
            <a:extLst>
              <a:ext uri="{FF2B5EF4-FFF2-40B4-BE49-F238E27FC236}">
                <a16:creationId xmlns:a16="http://schemas.microsoft.com/office/drawing/2014/main" xmlns="" id="{431659AE-DF1D-43EF-9C68-5EECB1C787EE}"/>
              </a:ext>
            </a:extLst>
          </p:cNvPr>
          <p:cNvSpPr/>
          <p:nvPr/>
        </p:nvSpPr>
        <p:spPr>
          <a:xfrm>
            <a:off x="6645618" y="3980631"/>
            <a:ext cx="1786514" cy="578389"/>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DUS Grave </a:t>
            </a:r>
          </a:p>
        </p:txBody>
      </p:sp>
      <p:cxnSp>
        <p:nvCxnSpPr>
          <p:cNvPr id="49" name="Connettore a gomito 48">
            <a:extLst>
              <a:ext uri="{FF2B5EF4-FFF2-40B4-BE49-F238E27FC236}">
                <a16:creationId xmlns:a16="http://schemas.microsoft.com/office/drawing/2014/main" xmlns="" id="{68447885-1729-4C5B-AE14-40A68E3AAA0D}"/>
              </a:ext>
            </a:extLst>
          </p:cNvPr>
          <p:cNvCxnSpPr>
            <a:stCxn id="11" idx="2"/>
            <a:endCxn id="21" idx="0"/>
          </p:cNvCxnSpPr>
          <p:nvPr/>
        </p:nvCxnSpPr>
        <p:spPr>
          <a:xfrm rot="5400000">
            <a:off x="4312637" y="2797131"/>
            <a:ext cx="324261" cy="2042739"/>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0" name="Connettore a gomito 49">
            <a:extLst>
              <a:ext uri="{FF2B5EF4-FFF2-40B4-BE49-F238E27FC236}">
                <a16:creationId xmlns:a16="http://schemas.microsoft.com/office/drawing/2014/main" xmlns="" id="{FDDE90AF-E665-420B-B7A0-19C520C4AF08}"/>
              </a:ext>
            </a:extLst>
          </p:cNvPr>
          <p:cNvCxnSpPr>
            <a:cxnSpLocks/>
            <a:stCxn id="11" idx="2"/>
            <a:endCxn id="45" idx="0"/>
          </p:cNvCxnSpPr>
          <p:nvPr/>
        </p:nvCxnSpPr>
        <p:spPr>
          <a:xfrm rot="16200000" flipH="1">
            <a:off x="5334432" y="3818073"/>
            <a:ext cx="324261" cy="853"/>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3" name="Connettore a gomito 52">
            <a:extLst>
              <a:ext uri="{FF2B5EF4-FFF2-40B4-BE49-F238E27FC236}">
                <a16:creationId xmlns:a16="http://schemas.microsoft.com/office/drawing/2014/main" xmlns="" id="{2DE14CB6-B16F-4576-954A-22DBD20B008F}"/>
              </a:ext>
            </a:extLst>
          </p:cNvPr>
          <p:cNvCxnSpPr>
            <a:cxnSpLocks/>
            <a:stCxn id="11" idx="2"/>
            <a:endCxn id="46" idx="0"/>
          </p:cNvCxnSpPr>
          <p:nvPr/>
        </p:nvCxnSpPr>
        <p:spPr>
          <a:xfrm rot="16200000" flipH="1">
            <a:off x="6355375" y="2797130"/>
            <a:ext cx="324261" cy="2042739"/>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57" name="Rettangolo 56">
            <a:extLst>
              <a:ext uri="{FF2B5EF4-FFF2-40B4-BE49-F238E27FC236}">
                <a16:creationId xmlns:a16="http://schemas.microsoft.com/office/drawing/2014/main" xmlns="" id="{55B7A769-DAA7-466A-AAC2-D7FA0BBAB20F}"/>
              </a:ext>
            </a:extLst>
          </p:cNvPr>
          <p:cNvSpPr/>
          <p:nvPr/>
        </p:nvSpPr>
        <p:spPr>
          <a:xfrm>
            <a:off x="6645618" y="4850781"/>
            <a:ext cx="1786514" cy="57838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Presa in carico congiunta DSM e DD</a:t>
            </a:r>
          </a:p>
        </p:txBody>
      </p:sp>
      <p:sp>
        <p:nvSpPr>
          <p:cNvPr id="58" name="Rettangolo 57">
            <a:extLst>
              <a:ext uri="{FF2B5EF4-FFF2-40B4-BE49-F238E27FC236}">
                <a16:creationId xmlns:a16="http://schemas.microsoft.com/office/drawing/2014/main" xmlns="" id="{3059F108-152F-45DB-BB1A-8690ADB9BF01}"/>
              </a:ext>
            </a:extLst>
          </p:cNvPr>
          <p:cNvSpPr/>
          <p:nvPr/>
        </p:nvSpPr>
        <p:spPr>
          <a:xfrm>
            <a:off x="2560140" y="4850781"/>
            <a:ext cx="3839886" cy="57838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Presa in carico prevalente da parte di DSM e collaborazione o presa i cura da parte del DD</a:t>
            </a:r>
          </a:p>
        </p:txBody>
      </p:sp>
      <p:cxnSp>
        <p:nvCxnSpPr>
          <p:cNvPr id="60" name="Connettore a gomito 59">
            <a:extLst>
              <a:ext uri="{FF2B5EF4-FFF2-40B4-BE49-F238E27FC236}">
                <a16:creationId xmlns:a16="http://schemas.microsoft.com/office/drawing/2014/main" xmlns="" id="{F50A4E8B-9DF4-4441-9DD6-15943A51970B}"/>
              </a:ext>
            </a:extLst>
          </p:cNvPr>
          <p:cNvCxnSpPr>
            <a:stCxn id="21" idx="2"/>
            <a:endCxn id="58" idx="0"/>
          </p:cNvCxnSpPr>
          <p:nvPr/>
        </p:nvCxnSpPr>
        <p:spPr>
          <a:xfrm rot="16200000" flipH="1">
            <a:off x="3820860" y="4191557"/>
            <a:ext cx="291761" cy="1026686"/>
          </a:xfrm>
          <a:prstGeom prst="bentConnector3">
            <a:avLst>
              <a:gd name="adj1" fmla="val 5435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1" name="Connettore a gomito 60">
            <a:extLst>
              <a:ext uri="{FF2B5EF4-FFF2-40B4-BE49-F238E27FC236}">
                <a16:creationId xmlns:a16="http://schemas.microsoft.com/office/drawing/2014/main" xmlns="" id="{76D5BD78-15DB-4BEE-9C8B-2CCCBC9053CC}"/>
              </a:ext>
            </a:extLst>
          </p:cNvPr>
          <p:cNvCxnSpPr>
            <a:cxnSpLocks/>
            <a:stCxn id="45" idx="2"/>
            <a:endCxn id="58" idx="0"/>
          </p:cNvCxnSpPr>
          <p:nvPr/>
        </p:nvCxnSpPr>
        <p:spPr>
          <a:xfrm rot="5400000">
            <a:off x="4842656" y="4196447"/>
            <a:ext cx="291761" cy="1016906"/>
          </a:xfrm>
          <a:prstGeom prst="bentConnector3">
            <a:avLst>
              <a:gd name="adj1" fmla="val 55028"/>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8" name="Connettore 2 67">
            <a:extLst>
              <a:ext uri="{FF2B5EF4-FFF2-40B4-BE49-F238E27FC236}">
                <a16:creationId xmlns:a16="http://schemas.microsoft.com/office/drawing/2014/main" xmlns="" id="{3B1BD229-2366-47D2-AE5A-5BECCF501C72}"/>
              </a:ext>
            </a:extLst>
          </p:cNvPr>
          <p:cNvCxnSpPr>
            <a:stCxn id="46" idx="2"/>
            <a:endCxn id="57" idx="0"/>
          </p:cNvCxnSpPr>
          <p:nvPr/>
        </p:nvCxnSpPr>
        <p:spPr>
          <a:xfrm>
            <a:off x="7538875" y="4559020"/>
            <a:ext cx="0" cy="2917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0" name="Connettore a gomito 69">
            <a:extLst>
              <a:ext uri="{FF2B5EF4-FFF2-40B4-BE49-F238E27FC236}">
                <a16:creationId xmlns:a16="http://schemas.microsoft.com/office/drawing/2014/main" xmlns="" id="{30AF85CE-41B1-46CE-94FF-FADD6EC77EE2}"/>
              </a:ext>
            </a:extLst>
          </p:cNvPr>
          <p:cNvCxnSpPr>
            <a:stCxn id="57" idx="2"/>
            <a:endCxn id="4" idx="3"/>
          </p:cNvCxnSpPr>
          <p:nvPr/>
        </p:nvCxnSpPr>
        <p:spPr>
          <a:xfrm rot="5400000" flipH="1">
            <a:off x="3946323" y="1836619"/>
            <a:ext cx="1640279" cy="5544824"/>
          </a:xfrm>
          <a:prstGeom prst="bentConnector4">
            <a:avLst>
              <a:gd name="adj1" fmla="val -13937"/>
              <a:gd name="adj2" fmla="val 96215"/>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2" name="Connettore a gomito 71">
            <a:extLst>
              <a:ext uri="{FF2B5EF4-FFF2-40B4-BE49-F238E27FC236}">
                <a16:creationId xmlns:a16="http://schemas.microsoft.com/office/drawing/2014/main" xmlns="" id="{1783A7DB-C16B-4201-8385-904740283976}"/>
              </a:ext>
            </a:extLst>
          </p:cNvPr>
          <p:cNvCxnSpPr>
            <a:cxnSpLocks/>
            <a:stCxn id="58" idx="2"/>
            <a:endCxn id="4" idx="3"/>
          </p:cNvCxnSpPr>
          <p:nvPr/>
        </p:nvCxnSpPr>
        <p:spPr>
          <a:xfrm rot="5400000" flipH="1">
            <a:off x="2416927" y="3366015"/>
            <a:ext cx="1640279" cy="2486032"/>
          </a:xfrm>
          <a:prstGeom prst="bentConnector4">
            <a:avLst>
              <a:gd name="adj1" fmla="val -13937"/>
              <a:gd name="adj2" fmla="val 91609"/>
            </a:avLst>
          </a:prstGeom>
          <a:ln>
            <a:tailEnd type="triangle"/>
          </a:ln>
        </p:spPr>
        <p:style>
          <a:lnRef idx="1">
            <a:schemeClr val="accent1"/>
          </a:lnRef>
          <a:fillRef idx="0">
            <a:schemeClr val="accent1"/>
          </a:fillRef>
          <a:effectRef idx="0">
            <a:schemeClr val="accent1"/>
          </a:effectRef>
          <a:fontRef idx="minor">
            <a:schemeClr val="tx1"/>
          </a:fontRef>
        </p:style>
      </p:cxnSp>
      <p:sp>
        <p:nvSpPr>
          <p:cNvPr id="77" name="Memoria ad accesso sequenziale 76">
            <a:extLst>
              <a:ext uri="{FF2B5EF4-FFF2-40B4-BE49-F238E27FC236}">
                <a16:creationId xmlns:a16="http://schemas.microsoft.com/office/drawing/2014/main" xmlns="" id="{7D9A4205-6626-4633-BDE0-4D33A52DB35F}"/>
              </a:ext>
            </a:extLst>
          </p:cNvPr>
          <p:cNvSpPr/>
          <p:nvPr/>
        </p:nvSpPr>
        <p:spPr>
          <a:xfrm flipH="1">
            <a:off x="4121429" y="2262618"/>
            <a:ext cx="388467" cy="356969"/>
          </a:xfrm>
          <a:prstGeom prst="flowChartMagneticTap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3</a:t>
            </a:r>
          </a:p>
        </p:txBody>
      </p:sp>
      <p:sp>
        <p:nvSpPr>
          <p:cNvPr id="78" name="Memoria ad accesso sequenziale 77">
            <a:extLst>
              <a:ext uri="{FF2B5EF4-FFF2-40B4-BE49-F238E27FC236}">
                <a16:creationId xmlns:a16="http://schemas.microsoft.com/office/drawing/2014/main" xmlns="" id="{91AD64E7-24C6-4D02-BA30-6FCC670FD86A}"/>
              </a:ext>
            </a:extLst>
          </p:cNvPr>
          <p:cNvSpPr/>
          <p:nvPr/>
        </p:nvSpPr>
        <p:spPr>
          <a:xfrm flipH="1">
            <a:off x="6149897" y="4865597"/>
            <a:ext cx="388467" cy="356969"/>
          </a:xfrm>
          <a:prstGeom prst="flowChartMagneticTap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5</a:t>
            </a:r>
          </a:p>
        </p:txBody>
      </p:sp>
      <p:sp>
        <p:nvSpPr>
          <p:cNvPr id="41" name="CasellaDiTesto 10">
            <a:extLst>
              <a:ext uri="{FF2B5EF4-FFF2-40B4-BE49-F238E27FC236}">
                <a16:creationId xmlns:a16="http://schemas.microsoft.com/office/drawing/2014/main" xmlns="" id="{B9DC5CB8-AE60-4FDA-825F-EAAE989962CE}"/>
              </a:ext>
            </a:extLst>
          </p:cNvPr>
          <p:cNvSpPr txBox="1">
            <a:spLocks noChangeArrowheads="1"/>
          </p:cNvSpPr>
          <p:nvPr/>
        </p:nvSpPr>
        <p:spPr bwMode="auto">
          <a:xfrm>
            <a:off x="6400026" y="6195561"/>
            <a:ext cx="2084225" cy="26161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it-IT" altLang="it-IT" sz="1100" i="1" dirty="0">
                <a:solidFill>
                  <a:srgbClr val="0070C0"/>
                </a:solidFill>
                <a:latin typeface="Verdana" panose="020B0604030504040204" pitchFamily="34" charset="0"/>
                <a:hlinkClick r:id="rId5" action="ppaction://hlinksldjump">
                  <a:extLst>
                    <a:ext uri="{A12FA001-AC4F-418D-AE19-62706E023703}">
                      <ahyp:hlinkClr xmlns:ahyp="http://schemas.microsoft.com/office/drawing/2018/hyperlinkcolor" xmlns="" val="tx"/>
                    </a:ext>
                  </a:extLst>
                </a:hlinkClick>
              </a:rPr>
              <a:t>Torna alla mappa generale</a:t>
            </a:r>
            <a:endParaRPr lang="it-IT" altLang="it-IT" sz="1100" i="1" dirty="0">
              <a:solidFill>
                <a:srgbClr val="0070C0"/>
              </a:solidFill>
              <a:latin typeface="Verdana" panose="020B0604030504040204" pitchFamily="34" charset="0"/>
            </a:endParaRPr>
          </a:p>
        </p:txBody>
      </p:sp>
      <p:grpSp>
        <p:nvGrpSpPr>
          <p:cNvPr id="62" name="Gruppo 61">
            <a:extLst>
              <a:ext uri="{FF2B5EF4-FFF2-40B4-BE49-F238E27FC236}">
                <a16:creationId xmlns:a16="http://schemas.microsoft.com/office/drawing/2014/main" xmlns="" id="{8CB009F1-C745-40E5-AD62-6126C9242BE8}"/>
              </a:ext>
            </a:extLst>
          </p:cNvPr>
          <p:cNvGrpSpPr/>
          <p:nvPr/>
        </p:nvGrpSpPr>
        <p:grpSpPr>
          <a:xfrm>
            <a:off x="5711333" y="4555487"/>
            <a:ext cx="1827542" cy="149413"/>
            <a:chOff x="5711333" y="4555487"/>
            <a:chExt cx="1827542" cy="149413"/>
          </a:xfrm>
        </p:grpSpPr>
        <p:cxnSp>
          <p:nvCxnSpPr>
            <p:cNvPr id="55" name="Connettore diritto 54">
              <a:extLst>
                <a:ext uri="{FF2B5EF4-FFF2-40B4-BE49-F238E27FC236}">
                  <a16:creationId xmlns:a16="http://schemas.microsoft.com/office/drawing/2014/main" xmlns="" id="{E27C17F3-81CF-43DB-8754-18121ABE6B1E}"/>
                </a:ext>
              </a:extLst>
            </p:cNvPr>
            <p:cNvCxnSpPr/>
            <p:nvPr/>
          </p:nvCxnSpPr>
          <p:spPr>
            <a:xfrm>
              <a:off x="5711333" y="4555487"/>
              <a:ext cx="0" cy="149413"/>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Connettore diritto 58">
              <a:extLst>
                <a:ext uri="{FF2B5EF4-FFF2-40B4-BE49-F238E27FC236}">
                  <a16:creationId xmlns:a16="http://schemas.microsoft.com/office/drawing/2014/main" xmlns="" id="{38A075C7-52F7-4BC6-8ED5-7300F538A321}"/>
                </a:ext>
              </a:extLst>
            </p:cNvPr>
            <p:cNvCxnSpPr/>
            <p:nvPr/>
          </p:nvCxnSpPr>
          <p:spPr>
            <a:xfrm>
              <a:off x="5711333" y="4704900"/>
              <a:ext cx="1827542"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69" name="Memoria ad accesso sequenziale 68">
            <a:extLst>
              <a:ext uri="{FF2B5EF4-FFF2-40B4-BE49-F238E27FC236}">
                <a16:creationId xmlns:a16="http://schemas.microsoft.com/office/drawing/2014/main" xmlns="" id="{5F2096BF-E797-4A81-ABFB-865A65C32887}"/>
              </a:ext>
            </a:extLst>
          </p:cNvPr>
          <p:cNvSpPr/>
          <p:nvPr/>
        </p:nvSpPr>
        <p:spPr>
          <a:xfrm flipH="1">
            <a:off x="8500865" y="4052163"/>
            <a:ext cx="388467" cy="356969"/>
          </a:xfrm>
          <a:prstGeom prst="flowChartMagneticTap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4</a:t>
            </a:r>
          </a:p>
        </p:txBody>
      </p:sp>
    </p:spTree>
    <p:extLst>
      <p:ext uri="{BB962C8B-B14F-4D97-AF65-F5344CB8AC3E}">
        <p14:creationId xmlns:p14="http://schemas.microsoft.com/office/powerpoint/2010/main" val="41905695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ccia in giù 5">
            <a:extLst>
              <a:ext uri="{FF2B5EF4-FFF2-40B4-BE49-F238E27FC236}">
                <a16:creationId xmlns:a16="http://schemas.microsoft.com/office/drawing/2014/main" xmlns="" id="{51EF3E1A-FE78-476A-8990-4CD6F235C07C}"/>
              </a:ext>
            </a:extLst>
          </p:cNvPr>
          <p:cNvSpPr/>
          <p:nvPr/>
        </p:nvSpPr>
        <p:spPr>
          <a:xfrm>
            <a:off x="826265" y="176270"/>
            <a:ext cx="705080" cy="6202496"/>
          </a:xfrm>
          <a:prstGeom prst="downArrow">
            <a:avLst/>
          </a:prstGeom>
          <a:ln>
            <a:noFill/>
          </a:ln>
        </p:spPr>
        <p:style>
          <a:lnRef idx="0">
            <a:scrgbClr r="0" g="0" b="0"/>
          </a:lnRef>
          <a:fillRef idx="1003">
            <a:schemeClr val="lt2"/>
          </a:fillRef>
          <a:effectRef idx="0">
            <a:scrgbClr r="0" g="0" b="0"/>
          </a:effectRef>
          <a:fontRef idx="minor">
            <a:schemeClr val="lt1"/>
          </a:fontRef>
        </p:style>
        <p:txBody>
          <a:bodyPr rtlCol="0" anchor="ctr"/>
          <a:lstStyle/>
          <a:p>
            <a:pPr algn="ctr"/>
            <a:endParaRPr lang="it-IT"/>
          </a:p>
        </p:txBody>
      </p:sp>
      <p:sp>
        <p:nvSpPr>
          <p:cNvPr id="2" name="Rettangolo con angoli arrotondati 1">
            <a:extLst>
              <a:ext uri="{FF2B5EF4-FFF2-40B4-BE49-F238E27FC236}">
                <a16:creationId xmlns:a16="http://schemas.microsoft.com/office/drawing/2014/main" xmlns="" id="{AE30B796-BF2A-477E-BCF4-1790D9581CC4}"/>
              </a:ext>
            </a:extLst>
          </p:cNvPr>
          <p:cNvSpPr/>
          <p:nvPr/>
        </p:nvSpPr>
        <p:spPr>
          <a:xfrm>
            <a:off x="374574" y="694063"/>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600" dirty="0">
                <a:solidFill>
                  <a:schemeClr val="bg1"/>
                </a:solidFill>
                <a:hlinkClick r:id="rId2" action="ppaction://hlinksldjump">
                  <a:extLst>
                    <a:ext uri="{A12FA001-AC4F-418D-AE19-62706E023703}">
                      <ahyp:hlinkClr xmlns:ahyp="http://schemas.microsoft.com/office/drawing/2018/hyperlinkcolor" xmlns="" val="tx"/>
                    </a:ext>
                  </a:extLst>
                </a:hlinkClick>
              </a:rPr>
              <a:t>Accesso</a:t>
            </a:r>
            <a:endParaRPr lang="it-IT" sz="1600" dirty="0">
              <a:solidFill>
                <a:schemeClr val="bg1"/>
              </a:solidFill>
            </a:endParaRPr>
          </a:p>
        </p:txBody>
      </p:sp>
      <p:sp>
        <p:nvSpPr>
          <p:cNvPr id="3" name="Rettangolo con angoli arrotondati 2">
            <a:extLst>
              <a:ext uri="{FF2B5EF4-FFF2-40B4-BE49-F238E27FC236}">
                <a16:creationId xmlns:a16="http://schemas.microsoft.com/office/drawing/2014/main" xmlns="" id="{2F7B1BEB-D789-40E8-B448-82D6163E4916}"/>
              </a:ext>
            </a:extLst>
          </p:cNvPr>
          <p:cNvSpPr/>
          <p:nvPr/>
        </p:nvSpPr>
        <p:spPr>
          <a:xfrm>
            <a:off x="374573" y="1981204"/>
            <a:ext cx="1619479" cy="1041091"/>
          </a:xfrm>
          <a:prstGeom prst="roundRect">
            <a:avLst/>
          </a:prstGeom>
          <a:solidFill>
            <a:srgbClr val="4472C4">
              <a:shade val="80000"/>
              <a:hueOff val="174641"/>
              <a:satOff val="-3128"/>
              <a:lumOff val="13293"/>
              <a:alphaOff val="0"/>
            </a:srgbClr>
          </a:solidFill>
          <a:ln w="12700" cap="flat" cmpd="sng" algn="ctr">
            <a:solidFill>
              <a:prstClr val="white">
                <a:hueOff val="0"/>
                <a:satOff val="0"/>
                <a:lumOff val="0"/>
                <a:alphaOff val="0"/>
              </a:prstClr>
            </a:solidFill>
            <a:prstDash val="solid"/>
            <a:miter lim="800000"/>
          </a:ln>
          <a:effectLst/>
        </p:spPr>
        <p:txBody>
          <a:bodyPr rot="0" spcFirstLastPara="0" vertOverflow="overflow" horzOverflow="overflow" vert="horz" wrap="square" lIns="0" tIns="75438" rIns="97790" bIns="0" numCol="1" spcCol="1270" rtlCol="0" fromWordArt="0" anchor="ctr" anchorCtr="0" forceAA="0" compatLnSpc="1">
            <a:prstTxWarp prst="textNoShape">
              <a:avLst/>
            </a:prstTxWarp>
            <a:noAutofit/>
          </a:bodyPr>
          <a:lstStyle/>
          <a:p>
            <a:pPr algn="ctr"/>
            <a:r>
              <a:rPr lang="it-IT" sz="1600" dirty="0">
                <a:solidFill>
                  <a:schemeClr val="bg1"/>
                </a:solidFill>
              </a:rPr>
              <a:t>Inquadramento diagnostico </a:t>
            </a:r>
          </a:p>
        </p:txBody>
      </p:sp>
      <p:sp>
        <p:nvSpPr>
          <p:cNvPr id="4" name="Rettangolo con angoli arrotondati 3">
            <a:extLst>
              <a:ext uri="{FF2B5EF4-FFF2-40B4-BE49-F238E27FC236}">
                <a16:creationId xmlns:a16="http://schemas.microsoft.com/office/drawing/2014/main" xmlns="" id="{E26167A2-9F5B-43CB-9117-0FA8BAFBAE1A}"/>
              </a:ext>
            </a:extLst>
          </p:cNvPr>
          <p:cNvSpPr/>
          <p:nvPr/>
        </p:nvSpPr>
        <p:spPr>
          <a:xfrm>
            <a:off x="374572" y="3268345"/>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a:solidFill>
                  <a:schemeClr val="bg1"/>
                </a:solidFill>
                <a:hlinkClick r:id="rId3" action="ppaction://hlinksldjump">
                  <a:extLst>
                    <a:ext uri="{A12FA001-AC4F-418D-AE19-62706E023703}">
                      <ahyp:hlinkClr xmlns:ahyp="http://schemas.microsoft.com/office/drawing/2018/hyperlinkcolor" xmlns="" val="tx"/>
                    </a:ext>
                  </a:extLst>
                </a:hlinkClick>
              </a:rPr>
              <a:t>Trattamento</a:t>
            </a:r>
            <a:endParaRPr lang="it-IT" sz="1600" dirty="0">
              <a:solidFill>
                <a:schemeClr val="bg1"/>
              </a:solidFill>
            </a:endParaRPr>
          </a:p>
        </p:txBody>
      </p:sp>
      <p:sp>
        <p:nvSpPr>
          <p:cNvPr id="5" name="Rettangolo con angoli arrotondati 4">
            <a:extLst>
              <a:ext uri="{FF2B5EF4-FFF2-40B4-BE49-F238E27FC236}">
                <a16:creationId xmlns:a16="http://schemas.microsoft.com/office/drawing/2014/main" xmlns="" id="{32BBA371-9F1A-4147-BA82-00F72D11CA05}"/>
              </a:ext>
            </a:extLst>
          </p:cNvPr>
          <p:cNvSpPr/>
          <p:nvPr/>
        </p:nvSpPr>
        <p:spPr>
          <a:xfrm>
            <a:off x="374572" y="4555487"/>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a:solidFill>
                  <a:schemeClr val="bg1"/>
                </a:solidFill>
                <a:hlinkClick r:id="rId4" action="ppaction://hlinksldjump">
                  <a:extLst>
                    <a:ext uri="{A12FA001-AC4F-418D-AE19-62706E023703}">
                      <ahyp:hlinkClr xmlns:ahyp="http://schemas.microsoft.com/office/drawing/2018/hyperlinkcolor" xmlns="" val="tx"/>
                    </a:ext>
                  </a:extLst>
                </a:hlinkClick>
              </a:rPr>
              <a:t>Recovery</a:t>
            </a:r>
            <a:endParaRPr lang="it-IT" sz="1600" dirty="0">
              <a:solidFill>
                <a:schemeClr val="bg1"/>
              </a:solidFill>
            </a:endParaRPr>
          </a:p>
        </p:txBody>
      </p:sp>
      <p:sp>
        <p:nvSpPr>
          <p:cNvPr id="7" name="CasellaDiTesto 6">
            <a:extLst>
              <a:ext uri="{FF2B5EF4-FFF2-40B4-BE49-F238E27FC236}">
                <a16:creationId xmlns:a16="http://schemas.microsoft.com/office/drawing/2014/main" xmlns="" id="{C0F7DBDA-C090-4852-A889-F022E113FDE7}"/>
              </a:ext>
            </a:extLst>
          </p:cNvPr>
          <p:cNvSpPr txBox="1"/>
          <p:nvPr/>
        </p:nvSpPr>
        <p:spPr>
          <a:xfrm>
            <a:off x="0" y="-3417"/>
            <a:ext cx="9144000" cy="276999"/>
          </a:xfrm>
          <a:prstGeom prst="rect">
            <a:avLst/>
          </a:prstGeom>
          <a:solidFill>
            <a:srgbClr val="FFC000"/>
          </a:solidFill>
          <a:ln>
            <a:noFill/>
          </a:ln>
        </p:spPr>
        <p:style>
          <a:lnRef idx="0">
            <a:scrgbClr r="0" g="0" b="0"/>
          </a:lnRef>
          <a:fillRef idx="1003">
            <a:schemeClr val="lt2"/>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it-IT" dirty="0">
                <a:solidFill>
                  <a:srgbClr val="002060"/>
                </a:solidFill>
              </a:rPr>
              <a:t>PDTA Esordio psicotico e comorbidità </a:t>
            </a:r>
          </a:p>
        </p:txBody>
      </p:sp>
      <p:sp>
        <p:nvSpPr>
          <p:cNvPr id="25" name="Rettangolo 24">
            <a:extLst>
              <a:ext uri="{FF2B5EF4-FFF2-40B4-BE49-F238E27FC236}">
                <a16:creationId xmlns:a16="http://schemas.microsoft.com/office/drawing/2014/main" xmlns="" id="{810D8D12-8F81-4662-ACE4-C84B5A4FE8C2}"/>
              </a:ext>
            </a:extLst>
          </p:cNvPr>
          <p:cNvSpPr/>
          <p:nvPr/>
        </p:nvSpPr>
        <p:spPr>
          <a:xfrm>
            <a:off x="8317735" y="481674"/>
            <a:ext cx="611468" cy="507831"/>
          </a:xfrm>
          <a:prstGeom prst="rect">
            <a:avLst/>
          </a:prstGeom>
        </p:spPr>
        <p:txBody>
          <a:bodyPr wrap="square">
            <a:spAutoFit/>
          </a:bodyPr>
          <a:lstStyle/>
          <a:p>
            <a:pPr algn="ctr"/>
            <a:r>
              <a:rPr lang="it-IT" sz="900" i="1" dirty="0">
                <a:solidFill>
                  <a:srgbClr val="002060"/>
                </a:solidFill>
              </a:rPr>
              <a:t>Rif. PDTA Cap.5</a:t>
            </a:r>
          </a:p>
        </p:txBody>
      </p:sp>
      <p:sp>
        <p:nvSpPr>
          <p:cNvPr id="41" name="CasellaDiTesto 10">
            <a:extLst>
              <a:ext uri="{FF2B5EF4-FFF2-40B4-BE49-F238E27FC236}">
                <a16:creationId xmlns:a16="http://schemas.microsoft.com/office/drawing/2014/main" xmlns="" id="{B9DC5CB8-AE60-4FDA-825F-EAAE989962CE}"/>
              </a:ext>
            </a:extLst>
          </p:cNvPr>
          <p:cNvSpPr txBox="1">
            <a:spLocks noChangeArrowheads="1"/>
          </p:cNvSpPr>
          <p:nvPr/>
        </p:nvSpPr>
        <p:spPr bwMode="auto">
          <a:xfrm>
            <a:off x="6403554" y="6210230"/>
            <a:ext cx="2084225" cy="26161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it-IT" altLang="it-IT" sz="1100" i="1" dirty="0">
                <a:solidFill>
                  <a:schemeClr val="bg1"/>
                </a:solidFill>
                <a:latin typeface="Verdana" panose="020B0604030504040204" pitchFamily="34" charset="0"/>
                <a:hlinkClick r:id="rId5" action="ppaction://hlinksldjump"/>
              </a:rPr>
              <a:t>Torna alla mappa generale</a:t>
            </a:r>
            <a:endParaRPr lang="it-IT" altLang="it-IT" sz="1100" i="1" dirty="0">
              <a:solidFill>
                <a:schemeClr val="bg1"/>
              </a:solidFill>
              <a:latin typeface="Verdana" panose="020B0604030504040204" pitchFamily="34" charset="0"/>
            </a:endParaRPr>
          </a:p>
        </p:txBody>
      </p:sp>
      <p:pic>
        <p:nvPicPr>
          <p:cNvPr id="48" name="officeArt object" descr="Picture 2"/>
          <p:cNvPicPr/>
          <p:nvPr/>
        </p:nvPicPr>
        <p:blipFill>
          <a:blip r:embed="rId6"/>
          <a:stretch>
            <a:fillRect/>
          </a:stretch>
        </p:blipFill>
        <p:spPr>
          <a:xfrm>
            <a:off x="2909539" y="1303815"/>
            <a:ext cx="5802458" cy="4132960"/>
          </a:xfrm>
          <a:prstGeom prst="rect">
            <a:avLst/>
          </a:prstGeom>
          <a:ln w="12700" cap="flat">
            <a:noFill/>
            <a:miter lim="400000"/>
          </a:ln>
          <a:effectLst/>
        </p:spPr>
      </p:pic>
      <p:sp>
        <p:nvSpPr>
          <p:cNvPr id="9" name="Rettangolo 8"/>
          <p:cNvSpPr/>
          <p:nvPr/>
        </p:nvSpPr>
        <p:spPr>
          <a:xfrm>
            <a:off x="2909538" y="587892"/>
            <a:ext cx="4572000" cy="646331"/>
          </a:xfrm>
          <a:prstGeom prst="rect">
            <a:avLst/>
          </a:prstGeom>
        </p:spPr>
        <p:txBody>
          <a:bodyPr>
            <a:spAutoFit/>
          </a:bodyPr>
          <a:lstStyle/>
          <a:p>
            <a:r>
              <a:rPr lang="it-IT" b="1" dirty="0">
                <a:solidFill>
                  <a:srgbClr val="C00000"/>
                </a:solidFill>
                <a:latin typeface="Arial" panose="020B0604020202020204" pitchFamily="34" charset="0"/>
                <a:ea typeface="Arial Unicode MS" panose="020B0604020202020204" pitchFamily="34" charset="-128"/>
                <a:cs typeface="Arial Unicode MS" panose="020B0604020202020204" pitchFamily="34" charset="-128"/>
              </a:rPr>
              <a:t>SCREENING PER SOSPETTO DISTURBI CORRELATI A SOSTANZE</a:t>
            </a:r>
            <a:endParaRPr lang="it-IT" dirty="0">
              <a:solidFill>
                <a:srgbClr val="C00000"/>
              </a:solidFill>
            </a:endParaRPr>
          </a:p>
        </p:txBody>
      </p:sp>
    </p:spTree>
    <p:extLst>
      <p:ext uri="{BB962C8B-B14F-4D97-AF65-F5344CB8AC3E}">
        <p14:creationId xmlns:p14="http://schemas.microsoft.com/office/powerpoint/2010/main" val="9006673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ccia in giù 5">
            <a:extLst>
              <a:ext uri="{FF2B5EF4-FFF2-40B4-BE49-F238E27FC236}">
                <a16:creationId xmlns:a16="http://schemas.microsoft.com/office/drawing/2014/main" xmlns="" id="{51EF3E1A-FE78-476A-8990-4CD6F235C07C}"/>
              </a:ext>
            </a:extLst>
          </p:cNvPr>
          <p:cNvSpPr/>
          <p:nvPr/>
        </p:nvSpPr>
        <p:spPr>
          <a:xfrm>
            <a:off x="826265" y="176270"/>
            <a:ext cx="705080" cy="6202496"/>
          </a:xfrm>
          <a:prstGeom prst="downArrow">
            <a:avLst/>
          </a:prstGeom>
          <a:ln>
            <a:noFill/>
          </a:ln>
        </p:spPr>
        <p:style>
          <a:lnRef idx="0">
            <a:scrgbClr r="0" g="0" b="0"/>
          </a:lnRef>
          <a:fillRef idx="1003">
            <a:schemeClr val="lt2"/>
          </a:fillRef>
          <a:effectRef idx="0">
            <a:scrgbClr r="0" g="0" b="0"/>
          </a:effectRef>
          <a:fontRef idx="minor">
            <a:schemeClr val="lt1"/>
          </a:fontRef>
        </p:style>
        <p:txBody>
          <a:bodyPr rtlCol="0" anchor="ctr"/>
          <a:lstStyle/>
          <a:p>
            <a:pPr algn="ctr"/>
            <a:endParaRPr lang="it-IT"/>
          </a:p>
        </p:txBody>
      </p:sp>
      <p:sp>
        <p:nvSpPr>
          <p:cNvPr id="7" name="CasellaDiTesto 6">
            <a:extLst>
              <a:ext uri="{FF2B5EF4-FFF2-40B4-BE49-F238E27FC236}">
                <a16:creationId xmlns:a16="http://schemas.microsoft.com/office/drawing/2014/main" xmlns="" id="{C0F7DBDA-C090-4852-A889-F022E113FDE7}"/>
              </a:ext>
            </a:extLst>
          </p:cNvPr>
          <p:cNvSpPr txBox="1"/>
          <p:nvPr/>
        </p:nvSpPr>
        <p:spPr>
          <a:xfrm>
            <a:off x="0" y="-3417"/>
            <a:ext cx="9144000" cy="276999"/>
          </a:xfrm>
          <a:prstGeom prst="rect">
            <a:avLst/>
          </a:prstGeom>
          <a:solidFill>
            <a:srgbClr val="FFC000"/>
          </a:solidFill>
          <a:ln>
            <a:noFill/>
          </a:ln>
        </p:spPr>
        <p:style>
          <a:lnRef idx="0">
            <a:scrgbClr r="0" g="0" b="0"/>
          </a:lnRef>
          <a:fillRef idx="1003">
            <a:schemeClr val="lt2"/>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it-IT" dirty="0">
                <a:solidFill>
                  <a:srgbClr val="002060"/>
                </a:solidFill>
              </a:rPr>
              <a:t>PDTA Esordio psicotico e comorbidità </a:t>
            </a:r>
          </a:p>
        </p:txBody>
      </p:sp>
      <p:sp>
        <p:nvSpPr>
          <p:cNvPr id="12" name="Rettangolo 11">
            <a:extLst>
              <a:ext uri="{FF2B5EF4-FFF2-40B4-BE49-F238E27FC236}">
                <a16:creationId xmlns:a16="http://schemas.microsoft.com/office/drawing/2014/main" xmlns="" id="{102AD5F3-D87D-4DC1-857D-0FC146EA6ACC}"/>
              </a:ext>
            </a:extLst>
          </p:cNvPr>
          <p:cNvSpPr/>
          <p:nvPr/>
        </p:nvSpPr>
        <p:spPr>
          <a:xfrm>
            <a:off x="2445742" y="694064"/>
            <a:ext cx="6323683" cy="5404586"/>
          </a:xfrm>
          <a:prstGeom prst="rect">
            <a:avLst/>
          </a:prstGeom>
          <a:solidFill>
            <a:schemeClr val="bg1">
              <a:lumMod val="95000"/>
            </a:schemeClr>
          </a:solidFill>
          <a:ln>
            <a:solidFill>
              <a:schemeClr val="accent6">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it-IT" sz="1400" b="1" dirty="0">
                <a:solidFill>
                  <a:srgbClr val="002060"/>
                </a:solidFill>
                <a:cs typeface="Arial" panose="020B0604020202020204" pitchFamily="34" charset="0"/>
              </a:rPr>
              <a:t>	</a:t>
            </a:r>
          </a:p>
          <a:p>
            <a:r>
              <a:rPr lang="it-IT" sz="1400" b="1" dirty="0">
                <a:solidFill>
                  <a:srgbClr val="002060"/>
                </a:solidFill>
                <a:cs typeface="Arial" panose="020B0604020202020204" pitchFamily="34" charset="0"/>
              </a:rPr>
              <a:t>	Valutazione Disturbo Mentale Indotto da Sostanze (DMIS)</a:t>
            </a:r>
            <a:endParaRPr lang="it-IT" sz="1400" b="1" strike="sngStrike" dirty="0">
              <a:solidFill>
                <a:srgbClr val="002060"/>
              </a:solidFill>
              <a:cs typeface="Arial" panose="020B0604020202020204" pitchFamily="34" charset="0"/>
            </a:endParaRPr>
          </a:p>
          <a:p>
            <a:endParaRPr lang="it-IT" sz="1400" dirty="0">
              <a:solidFill>
                <a:srgbClr val="002060"/>
              </a:solidFill>
              <a:cs typeface="Arial" panose="020B0604020202020204" pitchFamily="34" charset="0"/>
            </a:endParaRPr>
          </a:p>
          <a:p>
            <a:r>
              <a:rPr lang="it-IT" sz="1400" dirty="0">
                <a:solidFill>
                  <a:srgbClr val="002060"/>
                </a:solidFill>
                <a:cs typeface="Arial" panose="020B0604020202020204" pitchFamily="34" charset="0"/>
              </a:rPr>
              <a:t>Per la diagnosi differenziale tra Psicosi in comorbidità con DCS e di un Disordine Primario da Uso di Sostanze con Disordini Psichiatrici Secondari: </a:t>
            </a:r>
            <a:r>
              <a:rPr lang="it-IT" sz="1400" b="1" dirty="0">
                <a:solidFill>
                  <a:srgbClr val="002060"/>
                </a:solidFill>
                <a:cs typeface="Arial" panose="020B0604020202020204" pitchFamily="34" charset="0"/>
              </a:rPr>
              <a:t>Disturbo Mentale Indotto da Sostanze (DMIS)</a:t>
            </a:r>
            <a:r>
              <a:rPr lang="it-IT" sz="1400" dirty="0">
                <a:solidFill>
                  <a:srgbClr val="002060"/>
                </a:solidFill>
                <a:cs typeface="Arial" panose="020B0604020202020204" pitchFamily="34" charset="0"/>
              </a:rPr>
              <a:t>, in accordo anche con quanto proposto attualmente dal DSM-5, si può fare riferimento ai seguenti criteri principali:</a:t>
            </a:r>
          </a:p>
          <a:p>
            <a:endParaRPr lang="it-IT" sz="1400" dirty="0">
              <a:solidFill>
                <a:srgbClr val="002060"/>
              </a:solidFill>
              <a:cs typeface="Arial" panose="020B0604020202020204" pitchFamily="34" charset="0"/>
            </a:endParaRPr>
          </a:p>
          <a:p>
            <a:pPr marL="171450" indent="-171450" algn="just" defTabSz="914400">
              <a:buFont typeface="Arial" panose="020B0604020202020204" pitchFamily="34" charset="0"/>
              <a:buChar char="•"/>
            </a:pPr>
            <a:r>
              <a:rPr lang="it-IT" sz="1400" dirty="0">
                <a:solidFill>
                  <a:srgbClr val="002060"/>
                </a:solidFill>
                <a:cs typeface="Arial" panose="020B0604020202020204" pitchFamily="34" charset="0"/>
              </a:rPr>
              <a:t>la sostanza è causalmente correlata allo sviluppo della sintomatologia ovvero i sintomi psicotici si sviluppano in corso di intossicazione o astinenza,</a:t>
            </a:r>
          </a:p>
          <a:p>
            <a:pPr marL="171450" indent="-171450" algn="just" defTabSz="914400">
              <a:buFont typeface="Arial" panose="020B0604020202020204" pitchFamily="34" charset="0"/>
              <a:buChar char="•"/>
            </a:pPr>
            <a:r>
              <a:rPr lang="it-IT" sz="1400" dirty="0">
                <a:solidFill>
                  <a:srgbClr val="002060"/>
                </a:solidFill>
                <a:cs typeface="Arial" panose="020B0604020202020204" pitchFamily="34" charset="0"/>
              </a:rPr>
              <a:t>vi è una stretta relazione temporale (considerare la farmacocinetica della sostanza),</a:t>
            </a:r>
          </a:p>
          <a:p>
            <a:pPr marL="171450" indent="-171450" algn="just" defTabSz="914400">
              <a:buFont typeface="Arial" panose="020B0604020202020204" pitchFamily="34" charset="0"/>
              <a:buChar char="•"/>
            </a:pPr>
            <a:r>
              <a:rPr lang="it-IT" sz="1400" dirty="0">
                <a:solidFill>
                  <a:srgbClr val="002060"/>
                </a:solidFill>
                <a:cs typeface="Arial" panose="020B0604020202020204" pitchFamily="34" charset="0"/>
              </a:rPr>
              <a:t>vi è congruità tra tipo, dose e durata di uso della sostanza e sintomi sviluppati,</a:t>
            </a:r>
          </a:p>
          <a:p>
            <a:pPr marL="171450" indent="-171450" algn="just" defTabSz="914400">
              <a:buFont typeface="Arial" panose="020B0604020202020204" pitchFamily="34" charset="0"/>
              <a:buChar char="•"/>
            </a:pPr>
            <a:r>
              <a:rPr lang="it-IT" sz="1400" dirty="0">
                <a:solidFill>
                  <a:srgbClr val="002060"/>
                </a:solidFill>
                <a:cs typeface="Arial" panose="020B0604020202020204" pitchFamily="34" charset="0"/>
              </a:rPr>
              <a:t>i sintomi devono risolversi spontaneamente con la rimozione del fattore eziologico, </a:t>
            </a:r>
          </a:p>
          <a:p>
            <a:pPr marL="171450" indent="-171450" algn="just" defTabSz="914400">
              <a:buFont typeface="Arial" panose="020B0604020202020204" pitchFamily="34" charset="0"/>
              <a:buChar char="•"/>
            </a:pPr>
            <a:r>
              <a:rPr lang="it-IT" sz="1400" dirty="0">
                <a:solidFill>
                  <a:srgbClr val="002060"/>
                </a:solidFill>
                <a:cs typeface="Arial" panose="020B0604020202020204" pitchFamily="34" charset="0"/>
              </a:rPr>
              <a:t>tenere in considerazione, anche se in termini non assoluti, la presenza di familiarità per DUS in assenza di altri disturbi psichiatrici</a:t>
            </a:r>
          </a:p>
          <a:p>
            <a:pPr marL="171450" indent="-171450" algn="just" defTabSz="914400">
              <a:buFont typeface="Arial" panose="020B0604020202020204" pitchFamily="34" charset="0"/>
              <a:buChar char="•"/>
            </a:pPr>
            <a:endParaRPr lang="it-IT" sz="1400" dirty="0">
              <a:solidFill>
                <a:srgbClr val="002060"/>
              </a:solidFill>
              <a:cs typeface="Arial" panose="020B0604020202020204" pitchFamily="34" charset="0"/>
            </a:endParaRPr>
          </a:p>
          <a:p>
            <a:pPr algn="just" defTabSz="914400"/>
            <a:endParaRPr lang="it-IT" sz="1400" dirty="0">
              <a:solidFill>
                <a:srgbClr val="002060"/>
              </a:solidFill>
              <a:cs typeface="Arial" panose="020B0604020202020204" pitchFamily="34" charset="0"/>
            </a:endParaRPr>
          </a:p>
        </p:txBody>
      </p:sp>
      <p:sp>
        <p:nvSpPr>
          <p:cNvPr id="11" name="Memoria ad accesso sequenziale 10">
            <a:extLst>
              <a:ext uri="{FF2B5EF4-FFF2-40B4-BE49-F238E27FC236}">
                <a16:creationId xmlns:a16="http://schemas.microsoft.com/office/drawing/2014/main" xmlns="" id="{A7B060D7-8E94-4426-B6FB-26BE7E364996}"/>
              </a:ext>
            </a:extLst>
          </p:cNvPr>
          <p:cNvSpPr/>
          <p:nvPr/>
        </p:nvSpPr>
        <p:spPr>
          <a:xfrm flipH="1">
            <a:off x="2519983" y="816590"/>
            <a:ext cx="388467" cy="356969"/>
          </a:xfrm>
          <a:prstGeom prst="flowChartMagneticTap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3</a:t>
            </a:r>
          </a:p>
        </p:txBody>
      </p:sp>
      <p:sp>
        <p:nvSpPr>
          <p:cNvPr id="13" name="CasellaDiTesto 10">
            <a:extLst>
              <a:ext uri="{FF2B5EF4-FFF2-40B4-BE49-F238E27FC236}">
                <a16:creationId xmlns:a16="http://schemas.microsoft.com/office/drawing/2014/main" xmlns="" id="{93608C26-5ED6-4A49-98C7-1ED74198D649}"/>
              </a:ext>
            </a:extLst>
          </p:cNvPr>
          <p:cNvSpPr txBox="1">
            <a:spLocks noChangeArrowheads="1"/>
          </p:cNvSpPr>
          <p:nvPr/>
        </p:nvSpPr>
        <p:spPr bwMode="auto">
          <a:xfrm>
            <a:off x="6403554" y="6210230"/>
            <a:ext cx="2084225" cy="26161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it-IT" altLang="it-IT" sz="1100" i="1" dirty="0">
                <a:solidFill>
                  <a:schemeClr val="bg1"/>
                </a:solidFill>
                <a:latin typeface="Verdana" panose="020B0604030504040204" pitchFamily="34" charset="0"/>
                <a:hlinkClick r:id="rId2" action="ppaction://hlinksldjump"/>
              </a:rPr>
              <a:t>Torna alla mappa generale</a:t>
            </a:r>
            <a:endParaRPr lang="it-IT" altLang="it-IT" sz="1100" i="1" dirty="0">
              <a:solidFill>
                <a:schemeClr val="bg1"/>
              </a:solidFill>
              <a:latin typeface="Verdana" panose="020B0604030504040204" pitchFamily="34" charset="0"/>
            </a:endParaRPr>
          </a:p>
        </p:txBody>
      </p:sp>
      <p:sp>
        <p:nvSpPr>
          <p:cNvPr id="14" name="Rettangolo con angoli arrotondati 13">
            <a:extLst>
              <a:ext uri="{FF2B5EF4-FFF2-40B4-BE49-F238E27FC236}">
                <a16:creationId xmlns:a16="http://schemas.microsoft.com/office/drawing/2014/main" xmlns="" id="{C2A18CFA-47CA-4225-9CAE-18F4472786B7}"/>
              </a:ext>
            </a:extLst>
          </p:cNvPr>
          <p:cNvSpPr/>
          <p:nvPr/>
        </p:nvSpPr>
        <p:spPr>
          <a:xfrm>
            <a:off x="374574" y="694063"/>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600" dirty="0">
                <a:solidFill>
                  <a:schemeClr val="bg1"/>
                </a:solidFill>
                <a:hlinkClick r:id="rId3" action="ppaction://hlinksldjump">
                  <a:extLst>
                    <a:ext uri="{A12FA001-AC4F-418D-AE19-62706E023703}">
                      <ahyp:hlinkClr xmlns:ahyp="http://schemas.microsoft.com/office/drawing/2018/hyperlinkcolor" xmlns="" val="tx"/>
                    </a:ext>
                  </a:extLst>
                </a:hlinkClick>
              </a:rPr>
              <a:t>Accesso</a:t>
            </a:r>
            <a:endParaRPr lang="it-IT" sz="1600" dirty="0">
              <a:solidFill>
                <a:schemeClr val="bg1"/>
              </a:solidFill>
            </a:endParaRPr>
          </a:p>
        </p:txBody>
      </p:sp>
      <p:sp>
        <p:nvSpPr>
          <p:cNvPr id="15" name="Rettangolo con angoli arrotondati 14">
            <a:extLst>
              <a:ext uri="{FF2B5EF4-FFF2-40B4-BE49-F238E27FC236}">
                <a16:creationId xmlns:a16="http://schemas.microsoft.com/office/drawing/2014/main" xmlns="" id="{8AAF64EE-949F-4933-A204-5F0916E70F60}"/>
              </a:ext>
            </a:extLst>
          </p:cNvPr>
          <p:cNvSpPr/>
          <p:nvPr/>
        </p:nvSpPr>
        <p:spPr>
          <a:xfrm>
            <a:off x="374573" y="1981204"/>
            <a:ext cx="1619479" cy="1041091"/>
          </a:xfrm>
          <a:prstGeom prst="roundRect">
            <a:avLst/>
          </a:prstGeom>
          <a:solidFill>
            <a:srgbClr val="4472C4">
              <a:shade val="80000"/>
              <a:hueOff val="174641"/>
              <a:satOff val="-3128"/>
              <a:lumOff val="13293"/>
              <a:alphaOff val="0"/>
            </a:srgbClr>
          </a:solidFill>
          <a:ln w="12700" cap="flat" cmpd="sng" algn="ctr">
            <a:solidFill>
              <a:prstClr val="white">
                <a:hueOff val="0"/>
                <a:satOff val="0"/>
                <a:lumOff val="0"/>
                <a:alphaOff val="0"/>
              </a:prstClr>
            </a:solidFill>
            <a:prstDash val="solid"/>
            <a:miter lim="800000"/>
          </a:ln>
          <a:effectLst/>
        </p:spPr>
        <p:txBody>
          <a:bodyPr rot="0" spcFirstLastPara="0" vertOverflow="overflow" horzOverflow="overflow" vert="horz" wrap="square" lIns="0" tIns="75438" rIns="97790" bIns="0" numCol="1" spcCol="1270" rtlCol="0" fromWordArt="0" anchor="ctr" anchorCtr="0" forceAA="0" compatLnSpc="1">
            <a:prstTxWarp prst="textNoShape">
              <a:avLst/>
            </a:prstTxWarp>
            <a:noAutofit/>
          </a:bodyPr>
          <a:lstStyle/>
          <a:p>
            <a:pPr algn="ctr"/>
            <a:r>
              <a:rPr lang="it-IT" sz="1600" dirty="0">
                <a:solidFill>
                  <a:schemeClr val="bg1"/>
                </a:solidFill>
              </a:rPr>
              <a:t>Inquadramento diagnostico </a:t>
            </a:r>
          </a:p>
        </p:txBody>
      </p:sp>
      <p:sp>
        <p:nvSpPr>
          <p:cNvPr id="16" name="Rettangolo con angoli arrotondati 15">
            <a:extLst>
              <a:ext uri="{FF2B5EF4-FFF2-40B4-BE49-F238E27FC236}">
                <a16:creationId xmlns:a16="http://schemas.microsoft.com/office/drawing/2014/main" xmlns="" id="{D269728E-F7B9-474F-A09B-7A193651E04A}"/>
              </a:ext>
            </a:extLst>
          </p:cNvPr>
          <p:cNvSpPr/>
          <p:nvPr/>
        </p:nvSpPr>
        <p:spPr>
          <a:xfrm>
            <a:off x="374572" y="3268345"/>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a:solidFill>
                  <a:schemeClr val="bg1"/>
                </a:solidFill>
                <a:hlinkClick r:id="rId4" action="ppaction://hlinksldjump">
                  <a:extLst>
                    <a:ext uri="{A12FA001-AC4F-418D-AE19-62706E023703}">
                      <ahyp:hlinkClr xmlns:ahyp="http://schemas.microsoft.com/office/drawing/2018/hyperlinkcolor" xmlns="" val="tx"/>
                    </a:ext>
                  </a:extLst>
                </a:hlinkClick>
              </a:rPr>
              <a:t>Trattamento</a:t>
            </a:r>
            <a:endParaRPr lang="it-IT" sz="1600" dirty="0">
              <a:solidFill>
                <a:schemeClr val="bg1"/>
              </a:solidFill>
            </a:endParaRPr>
          </a:p>
        </p:txBody>
      </p:sp>
      <p:sp>
        <p:nvSpPr>
          <p:cNvPr id="17" name="Rettangolo con angoli arrotondati 16">
            <a:extLst>
              <a:ext uri="{FF2B5EF4-FFF2-40B4-BE49-F238E27FC236}">
                <a16:creationId xmlns:a16="http://schemas.microsoft.com/office/drawing/2014/main" xmlns="" id="{EC790D01-1AA9-405C-AD96-C71933B55DF6}"/>
              </a:ext>
            </a:extLst>
          </p:cNvPr>
          <p:cNvSpPr/>
          <p:nvPr/>
        </p:nvSpPr>
        <p:spPr>
          <a:xfrm>
            <a:off x="374572" y="4555487"/>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a:solidFill>
                  <a:schemeClr val="bg1"/>
                </a:solidFill>
                <a:hlinkClick r:id="rId5" action="ppaction://hlinksldjump">
                  <a:extLst>
                    <a:ext uri="{A12FA001-AC4F-418D-AE19-62706E023703}">
                      <ahyp:hlinkClr xmlns:ahyp="http://schemas.microsoft.com/office/drawing/2018/hyperlinkcolor" xmlns="" val="tx"/>
                    </a:ext>
                  </a:extLst>
                </a:hlinkClick>
              </a:rPr>
              <a:t>Recovery</a:t>
            </a:r>
            <a:endParaRPr lang="it-IT" sz="1600" dirty="0">
              <a:solidFill>
                <a:schemeClr val="bg1"/>
              </a:solidFill>
            </a:endParaRPr>
          </a:p>
        </p:txBody>
      </p:sp>
    </p:spTree>
    <p:extLst>
      <p:ext uri="{BB962C8B-B14F-4D97-AF65-F5344CB8AC3E}">
        <p14:creationId xmlns:p14="http://schemas.microsoft.com/office/powerpoint/2010/main" val="12968126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ccia in giù 5">
            <a:extLst>
              <a:ext uri="{FF2B5EF4-FFF2-40B4-BE49-F238E27FC236}">
                <a16:creationId xmlns:a16="http://schemas.microsoft.com/office/drawing/2014/main" xmlns="" id="{51EF3E1A-FE78-476A-8990-4CD6F235C07C}"/>
              </a:ext>
            </a:extLst>
          </p:cNvPr>
          <p:cNvSpPr/>
          <p:nvPr/>
        </p:nvSpPr>
        <p:spPr>
          <a:xfrm>
            <a:off x="826265" y="176270"/>
            <a:ext cx="705080" cy="6202496"/>
          </a:xfrm>
          <a:prstGeom prst="downArrow">
            <a:avLst/>
          </a:prstGeom>
          <a:ln>
            <a:noFill/>
          </a:ln>
        </p:spPr>
        <p:style>
          <a:lnRef idx="0">
            <a:scrgbClr r="0" g="0" b="0"/>
          </a:lnRef>
          <a:fillRef idx="1003">
            <a:schemeClr val="lt2"/>
          </a:fillRef>
          <a:effectRef idx="0">
            <a:scrgbClr r="0" g="0" b="0"/>
          </a:effectRef>
          <a:fontRef idx="minor">
            <a:schemeClr val="lt1"/>
          </a:fontRef>
        </p:style>
        <p:txBody>
          <a:bodyPr rtlCol="0" anchor="ctr"/>
          <a:lstStyle/>
          <a:p>
            <a:pPr algn="ctr"/>
            <a:endParaRPr lang="it-IT"/>
          </a:p>
        </p:txBody>
      </p:sp>
      <p:sp>
        <p:nvSpPr>
          <p:cNvPr id="7" name="CasellaDiTesto 6">
            <a:extLst>
              <a:ext uri="{FF2B5EF4-FFF2-40B4-BE49-F238E27FC236}">
                <a16:creationId xmlns:a16="http://schemas.microsoft.com/office/drawing/2014/main" xmlns="" id="{C0F7DBDA-C090-4852-A889-F022E113FDE7}"/>
              </a:ext>
            </a:extLst>
          </p:cNvPr>
          <p:cNvSpPr txBox="1"/>
          <p:nvPr/>
        </p:nvSpPr>
        <p:spPr>
          <a:xfrm>
            <a:off x="0" y="-3417"/>
            <a:ext cx="9144000" cy="276999"/>
          </a:xfrm>
          <a:prstGeom prst="rect">
            <a:avLst/>
          </a:prstGeom>
          <a:solidFill>
            <a:srgbClr val="FFC000"/>
          </a:solidFill>
          <a:ln>
            <a:noFill/>
          </a:ln>
        </p:spPr>
        <p:style>
          <a:lnRef idx="0">
            <a:scrgbClr r="0" g="0" b="0"/>
          </a:lnRef>
          <a:fillRef idx="1003">
            <a:schemeClr val="lt2"/>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it-IT" dirty="0">
                <a:solidFill>
                  <a:srgbClr val="002060"/>
                </a:solidFill>
              </a:rPr>
              <a:t>PDTA Esordio psicotico e comorbidità </a:t>
            </a:r>
          </a:p>
        </p:txBody>
      </p:sp>
      <p:sp>
        <p:nvSpPr>
          <p:cNvPr id="12" name="Rettangolo 11">
            <a:extLst>
              <a:ext uri="{FF2B5EF4-FFF2-40B4-BE49-F238E27FC236}">
                <a16:creationId xmlns:a16="http://schemas.microsoft.com/office/drawing/2014/main" xmlns="" id="{102AD5F3-D87D-4DC1-857D-0FC146EA6ACC}"/>
              </a:ext>
            </a:extLst>
          </p:cNvPr>
          <p:cNvSpPr/>
          <p:nvPr/>
        </p:nvSpPr>
        <p:spPr>
          <a:xfrm>
            <a:off x="2445742" y="694064"/>
            <a:ext cx="6323683" cy="5460246"/>
          </a:xfrm>
          <a:prstGeom prst="rect">
            <a:avLst/>
          </a:prstGeom>
          <a:solidFill>
            <a:schemeClr val="bg1">
              <a:lumMod val="95000"/>
            </a:schemeClr>
          </a:solidFill>
          <a:ln>
            <a:solidFill>
              <a:schemeClr val="accent6">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it-IT" sz="1400" b="1" dirty="0">
                <a:solidFill>
                  <a:srgbClr val="002060"/>
                </a:solidFill>
                <a:cs typeface="Arial" panose="020B0604020202020204" pitchFamily="34" charset="0"/>
              </a:rPr>
              <a:t>	</a:t>
            </a:r>
          </a:p>
          <a:p>
            <a:pPr algn="ctr"/>
            <a:r>
              <a:rPr lang="it-IT" sz="1400" b="1" dirty="0">
                <a:solidFill>
                  <a:srgbClr val="002060"/>
                </a:solidFill>
                <a:cs typeface="Arial" panose="020B0604020202020204" pitchFamily="34" charset="0"/>
              </a:rPr>
              <a:t>	DUS lieve, moderato o grave</a:t>
            </a:r>
          </a:p>
          <a:p>
            <a:pPr marL="628650" lvl="1" indent="-171450" algn="just" defTabSz="914400">
              <a:buFont typeface="Arial" panose="020B0604020202020204" pitchFamily="34" charset="0"/>
              <a:buChar char="•"/>
            </a:pPr>
            <a:endParaRPr lang="it-IT" sz="1400" dirty="0">
              <a:solidFill>
                <a:srgbClr val="002060"/>
              </a:solidFill>
              <a:cs typeface="Arial" panose="020B0604020202020204" pitchFamily="34" charset="0"/>
            </a:endParaRPr>
          </a:p>
          <a:p>
            <a:r>
              <a:rPr lang="it-IT" sz="1400" dirty="0">
                <a:solidFill>
                  <a:srgbClr val="002060"/>
                </a:solidFill>
              </a:rPr>
              <a:t>Per differenziare un DUS leve da uno moderato o grave sarà importante distinguere tra:</a:t>
            </a:r>
          </a:p>
          <a:p>
            <a:pPr marL="285750" lvl="0" indent="-285750">
              <a:buFont typeface="Arial" panose="020B0604020202020204" pitchFamily="34" charset="0"/>
              <a:buChar char="•"/>
            </a:pPr>
            <a:r>
              <a:rPr lang="it-IT" sz="1400" dirty="0">
                <a:solidFill>
                  <a:srgbClr val="002060"/>
                </a:solidFill>
              </a:rPr>
              <a:t>l'uso corrente di sostanze (</a:t>
            </a:r>
            <a:r>
              <a:rPr lang="it-IT" sz="1400" i="1" dirty="0" err="1">
                <a:solidFill>
                  <a:srgbClr val="002060"/>
                </a:solidFill>
              </a:rPr>
              <a:t>Current</a:t>
            </a:r>
            <a:r>
              <a:rPr lang="it-IT" sz="1400" i="1" dirty="0">
                <a:solidFill>
                  <a:srgbClr val="002060"/>
                </a:solidFill>
              </a:rPr>
              <a:t> </a:t>
            </a:r>
            <a:r>
              <a:rPr lang="it-IT" sz="1400" i="1" dirty="0" err="1">
                <a:solidFill>
                  <a:srgbClr val="002060"/>
                </a:solidFill>
              </a:rPr>
              <a:t>substance</a:t>
            </a:r>
            <a:r>
              <a:rPr lang="it-IT" sz="1400" i="1" dirty="0">
                <a:solidFill>
                  <a:srgbClr val="002060"/>
                </a:solidFill>
              </a:rPr>
              <a:t> use</a:t>
            </a:r>
            <a:r>
              <a:rPr lang="it-IT" sz="1400" dirty="0">
                <a:solidFill>
                  <a:srgbClr val="002060"/>
                </a:solidFill>
              </a:rPr>
              <a:t>) definito come uso recente, generalmente nell'ultimo mese,</a:t>
            </a:r>
          </a:p>
          <a:p>
            <a:pPr marL="285750" lvl="0" indent="-285750">
              <a:buFont typeface="Arial" panose="020B0604020202020204" pitchFamily="34" charset="0"/>
              <a:buChar char="•"/>
            </a:pPr>
            <a:r>
              <a:rPr lang="it-IT" sz="1400" dirty="0">
                <a:solidFill>
                  <a:srgbClr val="002060"/>
                </a:solidFill>
              </a:rPr>
              <a:t>l'attuale disturbo da uso di sostanze </a:t>
            </a:r>
            <a:r>
              <a:rPr lang="it-IT" sz="1400" i="1" dirty="0">
                <a:solidFill>
                  <a:srgbClr val="002060"/>
                </a:solidFill>
              </a:rPr>
              <a:t>(</a:t>
            </a:r>
            <a:r>
              <a:rPr lang="it-IT" sz="1400" i="1" dirty="0" err="1">
                <a:solidFill>
                  <a:srgbClr val="002060"/>
                </a:solidFill>
              </a:rPr>
              <a:t>Current</a:t>
            </a:r>
            <a:r>
              <a:rPr lang="it-IT" sz="1400" i="1" dirty="0">
                <a:solidFill>
                  <a:srgbClr val="002060"/>
                </a:solidFill>
              </a:rPr>
              <a:t> </a:t>
            </a:r>
            <a:r>
              <a:rPr lang="it-IT" sz="1400" i="1" dirty="0" err="1">
                <a:solidFill>
                  <a:srgbClr val="002060"/>
                </a:solidFill>
              </a:rPr>
              <a:t>substance</a:t>
            </a:r>
            <a:r>
              <a:rPr lang="it-IT" sz="1400" i="1" dirty="0">
                <a:solidFill>
                  <a:srgbClr val="002060"/>
                </a:solidFill>
              </a:rPr>
              <a:t> use disorder</a:t>
            </a:r>
            <a:r>
              <a:rPr lang="it-IT" sz="1400" dirty="0">
                <a:solidFill>
                  <a:srgbClr val="002060"/>
                </a:solidFill>
              </a:rPr>
              <a:t>) definito conforme ai criteri diagnostici negli ultimi 3 mesi,</a:t>
            </a:r>
          </a:p>
          <a:p>
            <a:pPr marL="285750" lvl="0" indent="-285750">
              <a:buFont typeface="Arial" panose="020B0604020202020204" pitchFamily="34" charset="0"/>
              <a:buChar char="•"/>
            </a:pPr>
            <a:r>
              <a:rPr lang="it-IT" sz="1400" dirty="0">
                <a:solidFill>
                  <a:srgbClr val="002060"/>
                </a:solidFill>
              </a:rPr>
              <a:t>l'uso di sostanze a vita (</a:t>
            </a:r>
            <a:r>
              <a:rPr lang="it-IT" sz="1400" i="1" dirty="0" err="1">
                <a:solidFill>
                  <a:srgbClr val="002060"/>
                </a:solidFill>
              </a:rPr>
              <a:t>Lifetime</a:t>
            </a:r>
            <a:r>
              <a:rPr lang="it-IT" sz="1400" i="1" dirty="0">
                <a:solidFill>
                  <a:srgbClr val="002060"/>
                </a:solidFill>
              </a:rPr>
              <a:t> </a:t>
            </a:r>
            <a:r>
              <a:rPr lang="it-IT" sz="1400" i="1" dirty="0" err="1">
                <a:solidFill>
                  <a:srgbClr val="002060"/>
                </a:solidFill>
              </a:rPr>
              <a:t>substance</a:t>
            </a:r>
            <a:r>
              <a:rPr lang="it-IT" sz="1400" i="1" dirty="0">
                <a:solidFill>
                  <a:srgbClr val="002060"/>
                </a:solidFill>
              </a:rPr>
              <a:t> use</a:t>
            </a:r>
            <a:r>
              <a:rPr lang="it-IT" sz="1400" dirty="0">
                <a:solidFill>
                  <a:srgbClr val="002060"/>
                </a:solidFill>
              </a:rPr>
              <a:t>) definito come l’uso di una sostanza per sempre, tutta la vita, </a:t>
            </a:r>
          </a:p>
          <a:p>
            <a:pPr marL="285750" lvl="0" indent="-285750">
              <a:buFont typeface="Arial" panose="020B0604020202020204" pitchFamily="34" charset="0"/>
              <a:buChar char="•"/>
            </a:pPr>
            <a:r>
              <a:rPr lang="it-IT" sz="1400" dirty="0">
                <a:solidFill>
                  <a:srgbClr val="002060"/>
                </a:solidFill>
              </a:rPr>
              <a:t>il disturbo da uso di sostanze a vita (</a:t>
            </a:r>
            <a:r>
              <a:rPr lang="it-IT" sz="1400" i="1" dirty="0" err="1">
                <a:solidFill>
                  <a:srgbClr val="002060"/>
                </a:solidFill>
              </a:rPr>
              <a:t>Lifetime</a:t>
            </a:r>
            <a:r>
              <a:rPr lang="it-IT" sz="1400" i="1" dirty="0">
                <a:solidFill>
                  <a:srgbClr val="002060"/>
                </a:solidFill>
              </a:rPr>
              <a:t> </a:t>
            </a:r>
            <a:r>
              <a:rPr lang="it-IT" sz="1400" i="1" dirty="0" err="1">
                <a:solidFill>
                  <a:srgbClr val="002060"/>
                </a:solidFill>
              </a:rPr>
              <a:t>substance</a:t>
            </a:r>
            <a:r>
              <a:rPr lang="it-IT" sz="1400" i="1" dirty="0">
                <a:solidFill>
                  <a:srgbClr val="002060"/>
                </a:solidFill>
              </a:rPr>
              <a:t> use disorder</a:t>
            </a:r>
            <a:r>
              <a:rPr lang="it-IT" sz="1400" dirty="0">
                <a:solidFill>
                  <a:srgbClr val="002060"/>
                </a:solidFill>
              </a:rPr>
              <a:t>) definito come il quadro che rispetta i criteri diagnostici per il disturbo da uso di sostanze durante un periodo di 12 mesi diverso dagli ultimi 3 mesi.</a:t>
            </a:r>
          </a:p>
          <a:p>
            <a:r>
              <a:rPr lang="it-IT" sz="1400" dirty="0">
                <a:solidFill>
                  <a:srgbClr val="002060"/>
                </a:solidFill>
              </a:rPr>
              <a:t>Tali distinzioni, assieme a:</a:t>
            </a:r>
          </a:p>
          <a:p>
            <a:pPr marL="285750" lvl="0" indent="-285750" fontAlgn="base">
              <a:buFont typeface="Arial" panose="020B0604020202020204" pitchFamily="34" charset="0"/>
              <a:buChar char="•"/>
            </a:pPr>
            <a:r>
              <a:rPr lang="it-IT" sz="1400" dirty="0">
                <a:solidFill>
                  <a:srgbClr val="002060"/>
                </a:solidFill>
              </a:rPr>
              <a:t>la gravità attuale del DUS secondo il DSMV basata per tutte le sostanze dai seguenti criteri: Lieve: Presenza di 2-3 sintomi, Moderata: Presenza di 4-5 sintomi, Grave: Presenza di 6 o più sintomi,</a:t>
            </a:r>
          </a:p>
          <a:p>
            <a:pPr marL="285750" lvl="0" indent="-285750" fontAlgn="base">
              <a:buFont typeface="Arial" panose="020B0604020202020204" pitchFamily="34" charset="0"/>
              <a:buChar char="•"/>
            </a:pPr>
            <a:r>
              <a:rPr lang="it-IT" sz="1400" dirty="0">
                <a:solidFill>
                  <a:srgbClr val="002060"/>
                </a:solidFill>
              </a:rPr>
              <a:t>la rapidità di risposta al trattamento per il DUS verso la risoluzione, con interruzione dell’uso di sostanze in tempi rapidi,</a:t>
            </a:r>
          </a:p>
          <a:p>
            <a:pPr marL="285750" lvl="0" indent="-285750" fontAlgn="base">
              <a:buFont typeface="Arial" panose="020B0604020202020204" pitchFamily="34" charset="0"/>
              <a:buChar char="•"/>
            </a:pPr>
            <a:r>
              <a:rPr lang="it-IT" sz="1400" dirty="0">
                <a:solidFill>
                  <a:srgbClr val="002060"/>
                </a:solidFill>
              </a:rPr>
              <a:t>i modelli personali di utilizzo delle sostanze,</a:t>
            </a:r>
          </a:p>
          <a:p>
            <a:pPr marL="285750" lvl="0" indent="-285750" fontAlgn="base">
              <a:buFont typeface="Arial" panose="020B0604020202020204" pitchFamily="34" charset="0"/>
              <a:buChar char="•"/>
            </a:pPr>
            <a:r>
              <a:rPr lang="it-IT" sz="1400" dirty="0">
                <a:solidFill>
                  <a:srgbClr val="002060"/>
                </a:solidFill>
              </a:rPr>
              <a:t>le motivazioni a smettere ed i pensieri personali sul cambiamento ad esso collegati,</a:t>
            </a:r>
          </a:p>
          <a:p>
            <a:pPr marL="285750" lvl="0" indent="-285750" fontAlgn="base">
              <a:buFont typeface="Arial" panose="020B0604020202020204" pitchFamily="34" charset="0"/>
              <a:buChar char="•"/>
            </a:pPr>
            <a:r>
              <a:rPr lang="it-IT" sz="1400" dirty="0">
                <a:solidFill>
                  <a:srgbClr val="002060"/>
                </a:solidFill>
              </a:rPr>
              <a:t>se l'uso di sostanze sta causando problemi significativi nello stile di vita o sta compromettendo il funzionamento relazionale e sociale.</a:t>
            </a:r>
            <a:endParaRPr lang="it-IT" sz="1400" dirty="0">
              <a:solidFill>
                <a:srgbClr val="002060"/>
              </a:solidFill>
              <a:cs typeface="Arial" panose="020B0604020202020204" pitchFamily="34" charset="0"/>
            </a:endParaRPr>
          </a:p>
          <a:p>
            <a:pPr algn="just" defTabSz="914400"/>
            <a:endParaRPr lang="it-IT" sz="1400" dirty="0">
              <a:solidFill>
                <a:schemeClr val="tx1"/>
              </a:solidFill>
              <a:cs typeface="Arial" panose="020B0604020202020204" pitchFamily="34" charset="0"/>
            </a:endParaRPr>
          </a:p>
        </p:txBody>
      </p:sp>
      <p:sp>
        <p:nvSpPr>
          <p:cNvPr id="13" name="CasellaDiTesto 10">
            <a:extLst>
              <a:ext uri="{FF2B5EF4-FFF2-40B4-BE49-F238E27FC236}">
                <a16:creationId xmlns:a16="http://schemas.microsoft.com/office/drawing/2014/main" xmlns="" id="{93608C26-5ED6-4A49-98C7-1ED74198D649}"/>
              </a:ext>
            </a:extLst>
          </p:cNvPr>
          <p:cNvSpPr txBox="1">
            <a:spLocks noChangeArrowheads="1"/>
          </p:cNvSpPr>
          <p:nvPr/>
        </p:nvSpPr>
        <p:spPr bwMode="auto">
          <a:xfrm>
            <a:off x="6403554" y="6210230"/>
            <a:ext cx="2084225" cy="26161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it-IT" altLang="it-IT" sz="1100" i="1" dirty="0">
                <a:solidFill>
                  <a:schemeClr val="bg1"/>
                </a:solidFill>
                <a:latin typeface="Verdana" panose="020B0604030504040204" pitchFamily="34" charset="0"/>
                <a:hlinkClick r:id="rId2" action="ppaction://hlinksldjump"/>
              </a:rPr>
              <a:t>Torna alla mappa generale</a:t>
            </a:r>
            <a:endParaRPr lang="it-IT" altLang="it-IT" sz="1100" i="1" dirty="0">
              <a:solidFill>
                <a:schemeClr val="bg1"/>
              </a:solidFill>
              <a:latin typeface="Verdana" panose="020B0604030504040204" pitchFamily="34" charset="0"/>
            </a:endParaRPr>
          </a:p>
        </p:txBody>
      </p:sp>
      <p:sp>
        <p:nvSpPr>
          <p:cNvPr id="14" name="Rettangolo con angoli arrotondati 13">
            <a:extLst>
              <a:ext uri="{FF2B5EF4-FFF2-40B4-BE49-F238E27FC236}">
                <a16:creationId xmlns:a16="http://schemas.microsoft.com/office/drawing/2014/main" xmlns="" id="{C2A18CFA-47CA-4225-9CAE-18F4472786B7}"/>
              </a:ext>
            </a:extLst>
          </p:cNvPr>
          <p:cNvSpPr/>
          <p:nvPr/>
        </p:nvSpPr>
        <p:spPr>
          <a:xfrm>
            <a:off x="374574" y="694063"/>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600" dirty="0">
                <a:solidFill>
                  <a:schemeClr val="bg1"/>
                </a:solidFill>
                <a:hlinkClick r:id="rId3" action="ppaction://hlinksldjump">
                  <a:extLst>
                    <a:ext uri="{A12FA001-AC4F-418D-AE19-62706E023703}">
                      <ahyp:hlinkClr xmlns:ahyp="http://schemas.microsoft.com/office/drawing/2018/hyperlinkcolor" xmlns="" val="tx"/>
                    </a:ext>
                  </a:extLst>
                </a:hlinkClick>
              </a:rPr>
              <a:t>Accesso</a:t>
            </a:r>
            <a:endParaRPr lang="it-IT" sz="1600" dirty="0">
              <a:solidFill>
                <a:schemeClr val="bg1"/>
              </a:solidFill>
            </a:endParaRPr>
          </a:p>
        </p:txBody>
      </p:sp>
      <p:sp>
        <p:nvSpPr>
          <p:cNvPr id="15" name="Rettangolo con angoli arrotondati 14">
            <a:extLst>
              <a:ext uri="{FF2B5EF4-FFF2-40B4-BE49-F238E27FC236}">
                <a16:creationId xmlns:a16="http://schemas.microsoft.com/office/drawing/2014/main" xmlns="" id="{8AAF64EE-949F-4933-A204-5F0916E70F60}"/>
              </a:ext>
            </a:extLst>
          </p:cNvPr>
          <p:cNvSpPr/>
          <p:nvPr/>
        </p:nvSpPr>
        <p:spPr>
          <a:xfrm>
            <a:off x="374573" y="1981204"/>
            <a:ext cx="1619479" cy="1041091"/>
          </a:xfrm>
          <a:prstGeom prst="roundRect">
            <a:avLst/>
          </a:prstGeom>
          <a:solidFill>
            <a:srgbClr val="4472C4">
              <a:shade val="80000"/>
              <a:hueOff val="174641"/>
              <a:satOff val="-3128"/>
              <a:lumOff val="13293"/>
              <a:alphaOff val="0"/>
            </a:srgbClr>
          </a:solidFill>
          <a:ln w="12700" cap="flat" cmpd="sng" algn="ctr">
            <a:solidFill>
              <a:prstClr val="white">
                <a:hueOff val="0"/>
                <a:satOff val="0"/>
                <a:lumOff val="0"/>
                <a:alphaOff val="0"/>
              </a:prstClr>
            </a:solidFill>
            <a:prstDash val="solid"/>
            <a:miter lim="800000"/>
          </a:ln>
          <a:effectLst/>
        </p:spPr>
        <p:txBody>
          <a:bodyPr rot="0" spcFirstLastPara="0" vertOverflow="overflow" horzOverflow="overflow" vert="horz" wrap="square" lIns="0" tIns="75438" rIns="97790" bIns="0" numCol="1" spcCol="1270" rtlCol="0" fromWordArt="0" anchor="ctr" anchorCtr="0" forceAA="0" compatLnSpc="1">
            <a:prstTxWarp prst="textNoShape">
              <a:avLst/>
            </a:prstTxWarp>
            <a:noAutofit/>
          </a:bodyPr>
          <a:lstStyle/>
          <a:p>
            <a:pPr algn="ctr"/>
            <a:r>
              <a:rPr lang="it-IT" sz="1600" dirty="0">
                <a:solidFill>
                  <a:schemeClr val="bg1"/>
                </a:solidFill>
              </a:rPr>
              <a:t>Inquadramento diagnostico </a:t>
            </a:r>
          </a:p>
        </p:txBody>
      </p:sp>
      <p:sp>
        <p:nvSpPr>
          <p:cNvPr id="16" name="Rettangolo con angoli arrotondati 15">
            <a:extLst>
              <a:ext uri="{FF2B5EF4-FFF2-40B4-BE49-F238E27FC236}">
                <a16:creationId xmlns:a16="http://schemas.microsoft.com/office/drawing/2014/main" xmlns="" id="{D269728E-F7B9-474F-A09B-7A193651E04A}"/>
              </a:ext>
            </a:extLst>
          </p:cNvPr>
          <p:cNvSpPr/>
          <p:nvPr/>
        </p:nvSpPr>
        <p:spPr>
          <a:xfrm>
            <a:off x="374572" y="3268345"/>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a:solidFill>
                  <a:schemeClr val="bg1"/>
                </a:solidFill>
                <a:hlinkClick r:id="rId4" action="ppaction://hlinksldjump">
                  <a:extLst>
                    <a:ext uri="{A12FA001-AC4F-418D-AE19-62706E023703}">
                      <ahyp:hlinkClr xmlns:ahyp="http://schemas.microsoft.com/office/drawing/2018/hyperlinkcolor" xmlns="" val="tx"/>
                    </a:ext>
                  </a:extLst>
                </a:hlinkClick>
              </a:rPr>
              <a:t>Trattamento</a:t>
            </a:r>
            <a:endParaRPr lang="it-IT" sz="1600" dirty="0">
              <a:solidFill>
                <a:schemeClr val="bg1"/>
              </a:solidFill>
            </a:endParaRPr>
          </a:p>
        </p:txBody>
      </p:sp>
      <p:sp>
        <p:nvSpPr>
          <p:cNvPr id="17" name="Rettangolo con angoli arrotondati 16">
            <a:extLst>
              <a:ext uri="{FF2B5EF4-FFF2-40B4-BE49-F238E27FC236}">
                <a16:creationId xmlns:a16="http://schemas.microsoft.com/office/drawing/2014/main" xmlns="" id="{EC790D01-1AA9-405C-AD96-C71933B55DF6}"/>
              </a:ext>
            </a:extLst>
          </p:cNvPr>
          <p:cNvSpPr/>
          <p:nvPr/>
        </p:nvSpPr>
        <p:spPr>
          <a:xfrm>
            <a:off x="374572" y="4555487"/>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a:solidFill>
                  <a:schemeClr val="bg1"/>
                </a:solidFill>
                <a:hlinkClick r:id="rId5" action="ppaction://hlinksldjump">
                  <a:extLst>
                    <a:ext uri="{A12FA001-AC4F-418D-AE19-62706E023703}">
                      <ahyp:hlinkClr xmlns:ahyp="http://schemas.microsoft.com/office/drawing/2018/hyperlinkcolor" xmlns="" val="tx"/>
                    </a:ext>
                  </a:extLst>
                </a:hlinkClick>
              </a:rPr>
              <a:t>Recovery</a:t>
            </a:r>
            <a:endParaRPr lang="it-IT" sz="1600" dirty="0">
              <a:solidFill>
                <a:schemeClr val="bg1"/>
              </a:solidFill>
            </a:endParaRPr>
          </a:p>
        </p:txBody>
      </p:sp>
      <p:sp>
        <p:nvSpPr>
          <p:cNvPr id="11" name="Memoria ad accesso sequenziale 10">
            <a:extLst>
              <a:ext uri="{FF2B5EF4-FFF2-40B4-BE49-F238E27FC236}">
                <a16:creationId xmlns:a16="http://schemas.microsoft.com/office/drawing/2014/main" xmlns="" id="{241CB11E-29E5-485A-A983-41671C046D5F}"/>
              </a:ext>
            </a:extLst>
          </p:cNvPr>
          <p:cNvSpPr/>
          <p:nvPr/>
        </p:nvSpPr>
        <p:spPr>
          <a:xfrm flipH="1">
            <a:off x="2519983" y="816590"/>
            <a:ext cx="388467" cy="356969"/>
          </a:xfrm>
          <a:prstGeom prst="flowChartMagneticTap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4</a:t>
            </a:r>
          </a:p>
        </p:txBody>
      </p:sp>
    </p:spTree>
    <p:extLst>
      <p:ext uri="{BB962C8B-B14F-4D97-AF65-F5344CB8AC3E}">
        <p14:creationId xmlns:p14="http://schemas.microsoft.com/office/powerpoint/2010/main" val="13237052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ccia in giù 5">
            <a:extLst>
              <a:ext uri="{FF2B5EF4-FFF2-40B4-BE49-F238E27FC236}">
                <a16:creationId xmlns:a16="http://schemas.microsoft.com/office/drawing/2014/main" xmlns="" id="{51EF3E1A-FE78-476A-8990-4CD6F235C07C}"/>
              </a:ext>
            </a:extLst>
          </p:cNvPr>
          <p:cNvSpPr/>
          <p:nvPr/>
        </p:nvSpPr>
        <p:spPr>
          <a:xfrm>
            <a:off x="826265" y="176270"/>
            <a:ext cx="705080" cy="6202496"/>
          </a:xfrm>
          <a:prstGeom prst="downArrow">
            <a:avLst/>
          </a:prstGeom>
          <a:ln>
            <a:noFill/>
          </a:ln>
        </p:spPr>
        <p:style>
          <a:lnRef idx="0">
            <a:scrgbClr r="0" g="0" b="0"/>
          </a:lnRef>
          <a:fillRef idx="1003">
            <a:schemeClr val="lt2"/>
          </a:fillRef>
          <a:effectRef idx="0">
            <a:scrgbClr r="0" g="0" b="0"/>
          </a:effectRef>
          <a:fontRef idx="minor">
            <a:schemeClr val="lt1"/>
          </a:fontRef>
        </p:style>
        <p:txBody>
          <a:bodyPr rtlCol="0" anchor="ctr"/>
          <a:lstStyle/>
          <a:p>
            <a:pPr algn="ctr"/>
            <a:endParaRPr lang="it-IT"/>
          </a:p>
        </p:txBody>
      </p:sp>
      <p:sp>
        <p:nvSpPr>
          <p:cNvPr id="7" name="CasellaDiTesto 6">
            <a:extLst>
              <a:ext uri="{FF2B5EF4-FFF2-40B4-BE49-F238E27FC236}">
                <a16:creationId xmlns:a16="http://schemas.microsoft.com/office/drawing/2014/main" xmlns="" id="{C0F7DBDA-C090-4852-A889-F022E113FDE7}"/>
              </a:ext>
            </a:extLst>
          </p:cNvPr>
          <p:cNvSpPr txBox="1"/>
          <p:nvPr/>
        </p:nvSpPr>
        <p:spPr>
          <a:xfrm>
            <a:off x="0" y="-3417"/>
            <a:ext cx="9144000" cy="276999"/>
          </a:xfrm>
          <a:prstGeom prst="rect">
            <a:avLst/>
          </a:prstGeom>
          <a:solidFill>
            <a:srgbClr val="FFC000"/>
          </a:solidFill>
          <a:ln>
            <a:noFill/>
          </a:ln>
        </p:spPr>
        <p:style>
          <a:lnRef idx="0">
            <a:scrgbClr r="0" g="0" b="0"/>
          </a:lnRef>
          <a:fillRef idx="1003">
            <a:schemeClr val="lt2"/>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it-IT" dirty="0">
                <a:solidFill>
                  <a:srgbClr val="002060"/>
                </a:solidFill>
              </a:rPr>
              <a:t>PDTA Esordio psicotico e comorbidità </a:t>
            </a:r>
          </a:p>
        </p:txBody>
      </p:sp>
      <p:sp>
        <p:nvSpPr>
          <p:cNvPr id="12" name="Rettangolo 11">
            <a:extLst>
              <a:ext uri="{FF2B5EF4-FFF2-40B4-BE49-F238E27FC236}">
                <a16:creationId xmlns:a16="http://schemas.microsoft.com/office/drawing/2014/main" xmlns="" id="{102AD5F3-D87D-4DC1-857D-0FC146EA6ACC}"/>
              </a:ext>
            </a:extLst>
          </p:cNvPr>
          <p:cNvSpPr/>
          <p:nvPr/>
        </p:nvSpPr>
        <p:spPr>
          <a:xfrm>
            <a:off x="2445742" y="694064"/>
            <a:ext cx="6323683" cy="5395246"/>
          </a:xfrm>
          <a:prstGeom prst="rect">
            <a:avLst/>
          </a:prstGeom>
          <a:solidFill>
            <a:schemeClr val="bg1">
              <a:lumMod val="95000"/>
            </a:schemeClr>
          </a:solidFill>
          <a:ln>
            <a:solidFill>
              <a:schemeClr val="accent6">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it-IT" sz="1400" b="1" dirty="0">
                <a:solidFill>
                  <a:srgbClr val="002060"/>
                </a:solidFill>
                <a:cs typeface="Arial" panose="020B0604020202020204" pitchFamily="34" charset="0"/>
              </a:rPr>
              <a:t>	</a:t>
            </a:r>
          </a:p>
          <a:p>
            <a:pPr algn="ctr"/>
            <a:r>
              <a:rPr lang="it-IT" sz="1400" b="1" dirty="0">
                <a:solidFill>
                  <a:srgbClr val="002060"/>
                </a:solidFill>
                <a:cs typeface="Arial" panose="020B0604020202020204" pitchFamily="34" charset="0"/>
              </a:rPr>
              <a:t>	Ricovero in Servizio Psichiatrico di Diagnosi e Cura (SPDC) di paziente con comorbidità</a:t>
            </a:r>
          </a:p>
          <a:p>
            <a:endParaRPr lang="it-IT" sz="1400" dirty="0">
              <a:solidFill>
                <a:srgbClr val="002060"/>
              </a:solidFill>
              <a:cs typeface="Arial" panose="020B0604020202020204" pitchFamily="34" charset="0"/>
            </a:endParaRPr>
          </a:p>
          <a:p>
            <a:r>
              <a:rPr lang="it-IT" sz="1400" dirty="0">
                <a:solidFill>
                  <a:srgbClr val="002060"/>
                </a:solidFill>
                <a:cs typeface="Arial" panose="020B0604020202020204" pitchFamily="34" charset="0"/>
              </a:rPr>
              <a:t>Qualora durante un ricovero in SPDC emerga un quadro di comorbidità tra psicosi e</a:t>
            </a:r>
            <a:r>
              <a:rPr lang="it-IT" sz="1400" strike="sngStrike" dirty="0">
                <a:solidFill>
                  <a:srgbClr val="002060"/>
                </a:solidFill>
                <a:cs typeface="Arial" panose="020B0604020202020204" pitchFamily="34" charset="0"/>
              </a:rPr>
              <a:t>d</a:t>
            </a:r>
            <a:r>
              <a:rPr lang="it-IT" sz="1400" dirty="0">
                <a:solidFill>
                  <a:srgbClr val="002060"/>
                </a:solidFill>
                <a:cs typeface="Arial" panose="020B0604020202020204" pitchFamily="34" charset="0"/>
              </a:rPr>
              <a:t> Disturbi da Uso di Sostanze (Abuso e Dipendenza) in un paziente non noto in precedenza, è utile prevedere l’avvio di una valutazione da parte del DD e l’eventuale collaborazione secondo le modalità previste al paragrafo precedente. </a:t>
            </a:r>
          </a:p>
          <a:p>
            <a:endParaRPr lang="it-IT" sz="1400" dirty="0">
              <a:solidFill>
                <a:srgbClr val="002060"/>
              </a:solidFill>
              <a:cs typeface="Arial" panose="020B0604020202020204" pitchFamily="34" charset="0"/>
            </a:endParaRPr>
          </a:p>
          <a:p>
            <a:r>
              <a:rPr lang="it-IT" sz="1400" dirty="0">
                <a:solidFill>
                  <a:srgbClr val="002060"/>
                </a:solidFill>
                <a:cs typeface="Arial" panose="020B0604020202020204" pitchFamily="34" charset="0"/>
              </a:rPr>
              <a:t>Se dalla valutazione emerge la necessità di una presa in carico condivisa oppure prevalente per uno dei due servizi, è bene concordare già nel corso della degenza i tempi e i modi del percorso successivo, favorendo una precoce individuazione dei Referenti e curando il momento della dimissione per minimizzare i rischi nella fase delicata del post-ricovero.</a:t>
            </a:r>
          </a:p>
          <a:p>
            <a:endParaRPr lang="it-IT" sz="1400" dirty="0">
              <a:solidFill>
                <a:srgbClr val="002060"/>
              </a:solidFill>
              <a:cs typeface="Arial" panose="020B0604020202020204" pitchFamily="34" charset="0"/>
            </a:endParaRPr>
          </a:p>
          <a:p>
            <a:r>
              <a:rPr lang="it-IT" sz="1400" dirty="0">
                <a:solidFill>
                  <a:srgbClr val="002060"/>
                </a:solidFill>
                <a:cs typeface="Arial" panose="020B0604020202020204" pitchFamily="34" charset="0"/>
              </a:rPr>
              <a:t>E’ opportuno quindi che durante il ricovero le équipes del DD e del DSM si incontrino per condividere conoscenze e concordare il trattamento successivo, stabilendo i rispettivi compiti e collaborando attivamente alla predisposizione del progetto complessivo di cura.</a:t>
            </a:r>
          </a:p>
        </p:txBody>
      </p:sp>
      <p:sp>
        <p:nvSpPr>
          <p:cNvPr id="11" name="Memoria ad accesso sequenziale 10">
            <a:extLst>
              <a:ext uri="{FF2B5EF4-FFF2-40B4-BE49-F238E27FC236}">
                <a16:creationId xmlns:a16="http://schemas.microsoft.com/office/drawing/2014/main" xmlns="" id="{A7B060D7-8E94-4426-B6FB-26BE7E364996}"/>
              </a:ext>
            </a:extLst>
          </p:cNvPr>
          <p:cNvSpPr/>
          <p:nvPr/>
        </p:nvSpPr>
        <p:spPr>
          <a:xfrm flipH="1">
            <a:off x="2519983" y="816590"/>
            <a:ext cx="388467" cy="356969"/>
          </a:xfrm>
          <a:prstGeom prst="flowChartMagneticTap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solidFill>
                  <a:srgbClr val="002060"/>
                </a:solidFill>
              </a:rPr>
              <a:t>5</a:t>
            </a:r>
          </a:p>
        </p:txBody>
      </p:sp>
      <p:sp>
        <p:nvSpPr>
          <p:cNvPr id="13" name="CasellaDiTesto 10">
            <a:extLst>
              <a:ext uri="{FF2B5EF4-FFF2-40B4-BE49-F238E27FC236}">
                <a16:creationId xmlns:a16="http://schemas.microsoft.com/office/drawing/2014/main" xmlns="" id="{40A60081-8167-4E6E-8500-84CBB416DDEA}"/>
              </a:ext>
            </a:extLst>
          </p:cNvPr>
          <p:cNvSpPr txBox="1">
            <a:spLocks noChangeArrowheads="1"/>
          </p:cNvSpPr>
          <p:nvPr/>
        </p:nvSpPr>
        <p:spPr bwMode="auto">
          <a:xfrm>
            <a:off x="6403554" y="6210230"/>
            <a:ext cx="2084225" cy="26161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it-IT" altLang="it-IT" sz="1100" i="1" dirty="0">
                <a:solidFill>
                  <a:schemeClr val="bg1"/>
                </a:solidFill>
                <a:latin typeface="Verdana" panose="020B0604030504040204" pitchFamily="34" charset="0"/>
                <a:hlinkClick r:id="rId2" action="ppaction://hlinksldjump"/>
              </a:rPr>
              <a:t>Torna alla mappa generale</a:t>
            </a:r>
            <a:endParaRPr lang="it-IT" altLang="it-IT" sz="1100" i="1" dirty="0">
              <a:solidFill>
                <a:schemeClr val="bg1"/>
              </a:solidFill>
              <a:latin typeface="Verdana" panose="020B0604030504040204" pitchFamily="34" charset="0"/>
            </a:endParaRPr>
          </a:p>
        </p:txBody>
      </p:sp>
      <p:sp>
        <p:nvSpPr>
          <p:cNvPr id="14" name="Rettangolo con angoli arrotondati 13">
            <a:extLst>
              <a:ext uri="{FF2B5EF4-FFF2-40B4-BE49-F238E27FC236}">
                <a16:creationId xmlns:a16="http://schemas.microsoft.com/office/drawing/2014/main" xmlns="" id="{5460BDC4-094F-4272-8567-963887FD4B22}"/>
              </a:ext>
            </a:extLst>
          </p:cNvPr>
          <p:cNvSpPr/>
          <p:nvPr/>
        </p:nvSpPr>
        <p:spPr>
          <a:xfrm>
            <a:off x="374574" y="694063"/>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sz="1600" dirty="0">
                <a:solidFill>
                  <a:schemeClr val="bg1"/>
                </a:solidFill>
                <a:hlinkClick r:id="rId3" action="ppaction://hlinksldjump">
                  <a:extLst>
                    <a:ext uri="{A12FA001-AC4F-418D-AE19-62706E023703}">
                      <ahyp:hlinkClr xmlns:ahyp="http://schemas.microsoft.com/office/drawing/2018/hyperlinkcolor" xmlns="" val="tx"/>
                    </a:ext>
                  </a:extLst>
                </a:hlinkClick>
              </a:rPr>
              <a:t>Accesso</a:t>
            </a:r>
            <a:endParaRPr lang="it-IT" sz="1600" dirty="0">
              <a:solidFill>
                <a:schemeClr val="bg1"/>
              </a:solidFill>
            </a:endParaRPr>
          </a:p>
        </p:txBody>
      </p:sp>
      <p:sp>
        <p:nvSpPr>
          <p:cNvPr id="15" name="Rettangolo con angoli arrotondati 14">
            <a:extLst>
              <a:ext uri="{FF2B5EF4-FFF2-40B4-BE49-F238E27FC236}">
                <a16:creationId xmlns:a16="http://schemas.microsoft.com/office/drawing/2014/main" xmlns="" id="{61CFAFDB-BEA0-46AD-871D-753A1C4FD476}"/>
              </a:ext>
            </a:extLst>
          </p:cNvPr>
          <p:cNvSpPr/>
          <p:nvPr/>
        </p:nvSpPr>
        <p:spPr>
          <a:xfrm>
            <a:off x="374573" y="1981204"/>
            <a:ext cx="1619479" cy="1041091"/>
          </a:xfrm>
          <a:prstGeom prst="roundRect">
            <a:avLst/>
          </a:prstGeom>
          <a:solidFill>
            <a:srgbClr val="4472C4">
              <a:shade val="80000"/>
              <a:hueOff val="174641"/>
              <a:satOff val="-3128"/>
              <a:lumOff val="13293"/>
              <a:alphaOff val="0"/>
            </a:srgbClr>
          </a:solidFill>
          <a:ln w="12700" cap="flat" cmpd="sng" algn="ctr">
            <a:solidFill>
              <a:prstClr val="white">
                <a:hueOff val="0"/>
                <a:satOff val="0"/>
                <a:lumOff val="0"/>
                <a:alphaOff val="0"/>
              </a:prstClr>
            </a:solidFill>
            <a:prstDash val="solid"/>
            <a:miter lim="800000"/>
          </a:ln>
          <a:effectLst/>
        </p:spPr>
        <p:txBody>
          <a:bodyPr rot="0" spcFirstLastPara="0" vertOverflow="overflow" horzOverflow="overflow" vert="horz" wrap="square" lIns="0" tIns="75438" rIns="97790" bIns="0" numCol="1" spcCol="1270" rtlCol="0" fromWordArt="0" anchor="ctr" anchorCtr="0" forceAA="0" compatLnSpc="1">
            <a:prstTxWarp prst="textNoShape">
              <a:avLst/>
            </a:prstTxWarp>
            <a:noAutofit/>
          </a:bodyPr>
          <a:lstStyle/>
          <a:p>
            <a:pPr algn="ctr"/>
            <a:r>
              <a:rPr lang="it-IT" sz="1600" dirty="0">
                <a:solidFill>
                  <a:schemeClr val="bg1"/>
                </a:solidFill>
              </a:rPr>
              <a:t>Inquadramento diagnostico </a:t>
            </a:r>
          </a:p>
        </p:txBody>
      </p:sp>
      <p:sp>
        <p:nvSpPr>
          <p:cNvPr id="16" name="Rettangolo con angoli arrotondati 15">
            <a:extLst>
              <a:ext uri="{FF2B5EF4-FFF2-40B4-BE49-F238E27FC236}">
                <a16:creationId xmlns:a16="http://schemas.microsoft.com/office/drawing/2014/main" xmlns="" id="{C7C9D7D9-24E3-460B-99B9-F94A0D193F17}"/>
              </a:ext>
            </a:extLst>
          </p:cNvPr>
          <p:cNvSpPr/>
          <p:nvPr/>
        </p:nvSpPr>
        <p:spPr>
          <a:xfrm>
            <a:off x="374572" y="3268345"/>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a:solidFill>
                  <a:schemeClr val="bg1"/>
                </a:solidFill>
                <a:hlinkClick r:id="rId4" action="ppaction://hlinksldjump">
                  <a:extLst>
                    <a:ext uri="{A12FA001-AC4F-418D-AE19-62706E023703}">
                      <ahyp:hlinkClr xmlns:ahyp="http://schemas.microsoft.com/office/drawing/2018/hyperlinkcolor" xmlns="" val="tx"/>
                    </a:ext>
                  </a:extLst>
                </a:hlinkClick>
              </a:rPr>
              <a:t>Trattamento</a:t>
            </a:r>
            <a:endParaRPr lang="it-IT" sz="1600" dirty="0">
              <a:solidFill>
                <a:schemeClr val="bg1"/>
              </a:solidFill>
            </a:endParaRPr>
          </a:p>
        </p:txBody>
      </p:sp>
      <p:sp>
        <p:nvSpPr>
          <p:cNvPr id="17" name="Rettangolo con angoli arrotondati 16">
            <a:extLst>
              <a:ext uri="{FF2B5EF4-FFF2-40B4-BE49-F238E27FC236}">
                <a16:creationId xmlns:a16="http://schemas.microsoft.com/office/drawing/2014/main" xmlns="" id="{6558986B-21BD-457C-822B-C628C5E70EBB}"/>
              </a:ext>
            </a:extLst>
          </p:cNvPr>
          <p:cNvSpPr/>
          <p:nvPr/>
        </p:nvSpPr>
        <p:spPr>
          <a:xfrm>
            <a:off x="374572" y="4555487"/>
            <a:ext cx="1619479" cy="10410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a:solidFill>
                  <a:schemeClr val="bg1"/>
                </a:solidFill>
                <a:hlinkClick r:id="rId5" action="ppaction://hlinksldjump">
                  <a:extLst>
                    <a:ext uri="{A12FA001-AC4F-418D-AE19-62706E023703}">
                      <ahyp:hlinkClr xmlns:ahyp="http://schemas.microsoft.com/office/drawing/2018/hyperlinkcolor" xmlns="" val="tx"/>
                    </a:ext>
                  </a:extLst>
                </a:hlinkClick>
              </a:rPr>
              <a:t>Recovery</a:t>
            </a:r>
            <a:endParaRPr lang="it-IT" sz="1600" dirty="0">
              <a:solidFill>
                <a:schemeClr val="bg1"/>
              </a:solidFill>
            </a:endParaRPr>
          </a:p>
        </p:txBody>
      </p:sp>
    </p:spTree>
    <p:extLst>
      <p:ext uri="{BB962C8B-B14F-4D97-AF65-F5344CB8AC3E}">
        <p14:creationId xmlns:p14="http://schemas.microsoft.com/office/powerpoint/2010/main" val="3137120869"/>
      </p:ext>
    </p:extLst>
  </p:cSld>
  <p:clrMapOvr>
    <a:masterClrMapping/>
  </p:clrMapOvr>
</p:sld>
</file>

<file path=ppt/theme/theme1.xml><?xml version="1.0" encoding="utf-8"?>
<a:theme xmlns:a="http://schemas.openxmlformats.org/drawingml/2006/main" name="Tema di Office">
  <a:themeElements>
    <a:clrScheme name="Tema di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i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903</TotalTime>
  <Words>695</Words>
  <Application>Microsoft Office PowerPoint</Application>
  <PresentationFormat>Presentazione su schermo (4:3)</PresentationFormat>
  <Paragraphs>408</Paragraphs>
  <Slides>22</Slides>
  <Notes>2</Notes>
  <HiddenSlides>0</HiddenSlides>
  <MMClips>0</MMClips>
  <ScaleCrop>false</ScaleCrop>
  <HeadingPairs>
    <vt:vector size="6" baseType="variant">
      <vt:variant>
        <vt:lpstr>Caratteri utilizzati</vt:lpstr>
      </vt:variant>
      <vt:variant>
        <vt:i4>7</vt:i4>
      </vt:variant>
      <vt:variant>
        <vt:lpstr>Tema</vt:lpstr>
      </vt:variant>
      <vt:variant>
        <vt:i4>1</vt:i4>
      </vt:variant>
      <vt:variant>
        <vt:lpstr>Titoli diapositive</vt:lpstr>
      </vt:variant>
      <vt:variant>
        <vt:i4>22</vt:i4>
      </vt:variant>
    </vt:vector>
  </HeadingPairs>
  <TitlesOfParts>
    <vt:vector size="30" baseType="lpstr">
      <vt:lpstr>Arial Unicode MS</vt:lpstr>
      <vt:lpstr>Arial</vt:lpstr>
      <vt:lpstr>Calibri</vt:lpstr>
      <vt:lpstr>Courier New</vt:lpstr>
      <vt:lpstr>Tahoma</vt:lpstr>
      <vt:lpstr>Times New Roman</vt:lpstr>
      <vt:lpstr>Verdana</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Massimo Farina</dc:creator>
  <cp:lastModifiedBy>Bertin Ida</cp:lastModifiedBy>
  <cp:revision>220</cp:revision>
  <cp:lastPrinted>2018-12-06T12:38:14Z</cp:lastPrinted>
  <dcterms:created xsi:type="dcterms:W3CDTF">2018-10-11T10:55:02Z</dcterms:created>
  <dcterms:modified xsi:type="dcterms:W3CDTF">2020-11-23T13:29:52Z</dcterms:modified>
</cp:coreProperties>
</file>