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3577" r:id="rId4"/>
    <p:sldId id="3578" r:id="rId5"/>
    <p:sldId id="3580" r:id="rId6"/>
    <p:sldId id="3579" r:id="rId7"/>
    <p:sldId id="3582" r:id="rId8"/>
    <p:sldId id="3583" r:id="rId9"/>
    <p:sldId id="3586" r:id="rId10"/>
    <p:sldId id="3590" r:id="rId11"/>
    <p:sldId id="275" r:id="rId12"/>
    <p:sldId id="3570" r:id="rId13"/>
    <p:sldId id="3597" r:id="rId14"/>
    <p:sldId id="3595" r:id="rId15"/>
    <p:sldId id="3600" r:id="rId16"/>
    <p:sldId id="3601" r:id="rId17"/>
    <p:sldId id="3603" r:id="rId18"/>
    <p:sldId id="360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/>
    <p:restoredTop sz="94808"/>
  </p:normalViewPr>
  <p:slideViewPr>
    <p:cSldViewPr snapToGrid="0">
      <p:cViewPr varScale="1">
        <p:scale>
          <a:sx n="128" d="100"/>
          <a:sy n="128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15B8-3BE4-4E43-B4A1-2DFF0CC8D2D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7FDF-C770-7F4D-9558-9AB87349EA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6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7FDF-C770-7F4D-9558-9AB87349EA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79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0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1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188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90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6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Consensus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 vaccine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 the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pandemic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7FDF-C770-7F4D-9558-9AB87349EA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35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8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CONS: nuclei </a:t>
            </a:r>
            <a:r>
              <a:rPr lang="it-IT" dirty="0" err="1"/>
              <a:t>acids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cross </a:t>
            </a:r>
            <a:r>
              <a:rPr lang="it-IT" dirty="0" err="1"/>
              <a:t>membranes</a:t>
            </a:r>
            <a:r>
              <a:rPr lang="it-IT" dirty="0"/>
              <a:t>, </a:t>
            </a:r>
            <a:r>
              <a:rPr lang="it-IT" dirty="0" err="1"/>
              <a:t>need</a:t>
            </a:r>
            <a:r>
              <a:rPr lang="it-IT" dirty="0"/>
              <a:t> for delivery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37FDF-C770-7F4D-9558-9AB87349EA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6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CONS: nuclei </a:t>
            </a:r>
            <a:r>
              <a:rPr lang="it-IT" dirty="0" err="1"/>
              <a:t>acids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cross </a:t>
            </a:r>
            <a:r>
              <a:rPr lang="it-IT" dirty="0" err="1"/>
              <a:t>membranes</a:t>
            </a:r>
            <a:r>
              <a:rPr lang="it-IT" dirty="0"/>
              <a:t>, </a:t>
            </a:r>
            <a:r>
              <a:rPr lang="it-IT" dirty="0" err="1"/>
              <a:t>need</a:t>
            </a:r>
            <a:r>
              <a:rPr lang="it-IT" dirty="0"/>
              <a:t> for delivery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2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2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06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2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 new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immunization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immunotherapy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live or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inactivated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 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more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pathogen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37FDF-C770-7F4D-9558-9AB87349EA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66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6CFC-6901-437E-B23B-8D7AF6B2F1E6}" type="datetimeFigureOut">
              <a:rPr lang="it-IT" smtClean="0"/>
              <a:t>29/01/21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B72C-8084-455E-9F5A-A5046978C3A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6.png"/><Relationship Id="rId7" Type="http://schemas.openxmlformats.org/officeDocument/2006/relationships/hyperlink" Target="https://www.pnas.org/content/114/35/E7348.lo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ture.com/articles/s41563-020-0746-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nature.com/articles/s41563-020-0746-0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ational.neb.com/tools-and-resources/feature-articles/minding-your-caps-and-tails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1475" y="342696"/>
            <a:ext cx="7628957" cy="2438232"/>
          </a:xfrm>
          <a:effectLst>
            <a:outerShdw dist="38100" dir="2700000" algn="tl" rotWithShape="0">
              <a:srgbClr val="008000">
                <a:alpha val="40000"/>
              </a:srgbClr>
            </a:outerShdw>
            <a:reflection stA="45000" endPos="4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0" h="6350"/>
              <a:bevelB w="0" h="6350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pPr algn="l"/>
            <a:br>
              <a:rPr lang="it-IT" dirty="0"/>
            </a:br>
            <a:r>
              <a:rPr lang="it-IT" sz="67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GALENICA CONTINUA ONLINE</a:t>
            </a:r>
            <a:endParaRPr lang="it-IT" sz="67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2866027"/>
            <a:ext cx="6624736" cy="1152128"/>
          </a:xfrm>
        </p:spPr>
        <p:txBody>
          <a:bodyPr>
            <a:noAutofit/>
          </a:bodyPr>
          <a:lstStyle/>
          <a:p>
            <a:pPr algn="l"/>
            <a:r>
              <a:rPr lang="it-IT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Vaccini Covid-19: caratteristiche dei principi attivi e relativi meccanismi d’azione</a:t>
            </a:r>
          </a:p>
          <a:p>
            <a:pPr algn="l"/>
            <a:r>
              <a:rPr lang="it-IT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Prof. Raffaele De Francesco</a:t>
            </a:r>
          </a:p>
        </p:txBody>
      </p:sp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807" y="4843020"/>
            <a:ext cx="1182230" cy="1672284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037870"/>
            <a:ext cx="1296144" cy="13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0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743FCF37-A445-8E4C-9CB6-FD3298AFE587}"/>
              </a:ext>
            </a:extLst>
          </p:cNvPr>
          <p:cNvSpPr/>
          <p:nvPr/>
        </p:nvSpPr>
        <p:spPr>
          <a:xfrm>
            <a:off x="4623521" y="2054725"/>
            <a:ext cx="3781925" cy="250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E253E6-AD95-5249-B19A-A8EDF8CB0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60" y="2054725"/>
            <a:ext cx="3471089" cy="250107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EF33E7E-8308-6B41-BCD1-3C0B3E0BEBA7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606FD50C-ADD1-A046-9A20-FF7AEBF5D5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545CE9-7A4D-B44D-B5CD-832793A1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0CA0DCB-8CCC-4B47-BE37-0B500DE1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455" y="2157220"/>
            <a:ext cx="2183179" cy="23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6D62E00-F4E8-AD41-82E3-C455B2C9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126"/>
            <a:ext cx="8229600" cy="1143000"/>
          </a:xfrm>
        </p:spPr>
        <p:txBody>
          <a:bodyPr>
            <a:noAutofit/>
          </a:bodyPr>
          <a:lstStyle/>
          <a:p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and Moderna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vaccines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encode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for full-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length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«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pre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-fusion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stabilized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» SARS-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CoV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Spike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54881A-F8FE-1940-802B-C3927294D0DE}"/>
              </a:ext>
            </a:extLst>
          </p:cNvPr>
          <p:cNvSpPr/>
          <p:nvPr/>
        </p:nvSpPr>
        <p:spPr>
          <a:xfrm rot="16200000">
            <a:off x="6947636" y="3253123"/>
            <a:ext cx="239833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00" dirty="0" err="1"/>
              <a:t>https</a:t>
            </a:r>
            <a:r>
              <a:rPr lang="it-IT" sz="500" dirty="0"/>
              <a:t>://</a:t>
            </a:r>
            <a:r>
              <a:rPr lang="it-IT" sz="500" dirty="0" err="1"/>
              <a:t>cen.acs.org</a:t>
            </a:r>
            <a:r>
              <a:rPr lang="it-IT" sz="500" dirty="0"/>
              <a:t>/</a:t>
            </a:r>
            <a:r>
              <a:rPr lang="it-IT" sz="500" dirty="0" err="1"/>
              <a:t>pharmaceuticals</a:t>
            </a:r>
            <a:r>
              <a:rPr lang="it-IT" sz="500" dirty="0"/>
              <a:t>/</a:t>
            </a:r>
            <a:r>
              <a:rPr lang="it-IT" sz="500" dirty="0" err="1"/>
              <a:t>vaccines</a:t>
            </a:r>
            <a:r>
              <a:rPr lang="it-IT" sz="500" dirty="0"/>
              <a:t>/tiny-tweak-behind-COVID-19/98/i38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B8109F-16B0-254B-ADFA-31F940CE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87" y="4809437"/>
            <a:ext cx="5538696" cy="1362764"/>
          </a:xfrm>
        </p:spPr>
        <p:txBody>
          <a:bodyPr>
            <a:normAutofit lnSpcReduction="10000"/>
          </a:bodyPr>
          <a:lstStyle/>
          <a:p>
            <a:r>
              <a:rPr lang="it-IT" sz="1400" dirty="0" err="1"/>
              <a:t>Prefusion-stabilized</a:t>
            </a:r>
            <a:r>
              <a:rPr lang="it-IT" sz="1400" dirty="0"/>
              <a:t> </a:t>
            </a:r>
            <a:r>
              <a:rPr lang="it-IT" sz="1400" dirty="0" err="1"/>
              <a:t>viral</a:t>
            </a:r>
            <a:r>
              <a:rPr lang="it-IT" sz="1400" dirty="0"/>
              <a:t> </a:t>
            </a:r>
            <a:r>
              <a:rPr lang="it-IT" sz="1400" dirty="0" err="1"/>
              <a:t>glycoproteins</a:t>
            </a:r>
            <a:r>
              <a:rPr lang="it-IT" sz="1400" dirty="0"/>
              <a:t> are </a:t>
            </a:r>
            <a:r>
              <a:rPr lang="it-IT" sz="1400" dirty="0" err="1"/>
              <a:t>superior</a:t>
            </a:r>
            <a:r>
              <a:rPr lang="it-IT" sz="1400" dirty="0"/>
              <a:t> </a:t>
            </a:r>
            <a:r>
              <a:rPr lang="it-IT" sz="1400" dirty="0" err="1"/>
              <a:t>immunogens</a:t>
            </a:r>
            <a:r>
              <a:rPr lang="it-IT" sz="1400" dirty="0"/>
              <a:t> to </a:t>
            </a:r>
            <a:r>
              <a:rPr lang="it-IT" sz="1400" dirty="0" err="1"/>
              <a:t>their</a:t>
            </a:r>
            <a:r>
              <a:rPr lang="it-IT" sz="1400" dirty="0"/>
              <a:t> wild-</a:t>
            </a:r>
            <a:r>
              <a:rPr lang="it-IT" sz="1400" dirty="0" err="1"/>
              <a:t>type</a:t>
            </a:r>
            <a:r>
              <a:rPr lang="it-IT" sz="1400" dirty="0"/>
              <a:t> </a:t>
            </a:r>
            <a:r>
              <a:rPr lang="it-IT" sz="1400" dirty="0" err="1"/>
              <a:t>counterparts</a:t>
            </a:r>
            <a:endParaRPr lang="it-IT" sz="1400" dirty="0"/>
          </a:p>
          <a:p>
            <a:r>
              <a:rPr lang="it-IT" sz="1400" dirty="0" err="1"/>
              <a:t>These</a:t>
            </a:r>
            <a:r>
              <a:rPr lang="it-IT" sz="1400" dirty="0"/>
              <a:t> </a:t>
            </a:r>
            <a:r>
              <a:rPr lang="it-IT" sz="1400" dirty="0" err="1"/>
              <a:t>variants</a:t>
            </a:r>
            <a:r>
              <a:rPr lang="it-IT" sz="1400" dirty="0"/>
              <a:t> </a:t>
            </a:r>
            <a:r>
              <a:rPr lang="it-IT" sz="1400" dirty="0" err="1"/>
              <a:t>contain</a:t>
            </a:r>
            <a:r>
              <a:rPr lang="it-IT" sz="1400" dirty="0"/>
              <a:t> </a:t>
            </a:r>
            <a:r>
              <a:rPr lang="it-IT" sz="1400" dirty="0" err="1"/>
              <a:t>two</a:t>
            </a:r>
            <a:r>
              <a:rPr lang="it-IT" sz="1400" dirty="0"/>
              <a:t> consecutive proline </a:t>
            </a:r>
            <a:r>
              <a:rPr lang="it-IT" sz="1400" dirty="0" err="1"/>
              <a:t>substitutions</a:t>
            </a:r>
            <a:r>
              <a:rPr lang="it-IT" sz="1400" dirty="0"/>
              <a:t> in the S2 </a:t>
            </a:r>
            <a:r>
              <a:rPr lang="it-IT" sz="1400" dirty="0" err="1"/>
              <a:t>subunit</a:t>
            </a:r>
            <a:r>
              <a:rPr lang="it-IT" sz="1400" dirty="0"/>
              <a:t> in a turn </a:t>
            </a:r>
            <a:r>
              <a:rPr lang="it-IT" sz="1400" dirty="0" err="1"/>
              <a:t>between</a:t>
            </a:r>
            <a:r>
              <a:rPr lang="it-IT" sz="1400" dirty="0"/>
              <a:t> the </a:t>
            </a:r>
            <a:r>
              <a:rPr lang="it-IT" sz="1400" dirty="0" err="1"/>
              <a:t>central</a:t>
            </a:r>
            <a:r>
              <a:rPr lang="it-IT" sz="1400" dirty="0"/>
              <a:t> </a:t>
            </a:r>
            <a:r>
              <a:rPr lang="it-IT" sz="1400" dirty="0" err="1"/>
              <a:t>helix</a:t>
            </a:r>
            <a:r>
              <a:rPr lang="it-IT" sz="1400" dirty="0"/>
              <a:t> and </a:t>
            </a:r>
            <a:r>
              <a:rPr lang="it-IT" sz="1400" dirty="0" err="1"/>
              <a:t>heptad</a:t>
            </a:r>
            <a:r>
              <a:rPr lang="it-IT" sz="1400" dirty="0"/>
              <a:t> </a:t>
            </a:r>
            <a:r>
              <a:rPr lang="it-IT" sz="1400" dirty="0" err="1"/>
              <a:t>repeat</a:t>
            </a:r>
            <a:r>
              <a:rPr lang="it-IT" sz="1400" dirty="0"/>
              <a:t> 1 (HR1) </a:t>
            </a:r>
            <a:r>
              <a:rPr lang="it-IT" sz="1400" dirty="0" err="1"/>
              <a:t>that</a:t>
            </a:r>
            <a:r>
              <a:rPr lang="it-IT" sz="1400" dirty="0"/>
              <a:t> must </a:t>
            </a:r>
            <a:r>
              <a:rPr lang="it-IT" sz="1400" dirty="0" err="1"/>
              <a:t>transition</a:t>
            </a:r>
            <a:r>
              <a:rPr lang="it-IT" sz="1400" dirty="0"/>
              <a:t> to a single, </a:t>
            </a:r>
            <a:r>
              <a:rPr lang="it-IT" sz="1400" dirty="0" err="1"/>
              <a:t>elongated</a:t>
            </a:r>
            <a:r>
              <a:rPr lang="it-IT" sz="1400" dirty="0"/>
              <a:t> </a:t>
            </a:r>
            <a:r>
              <a:rPr lang="el-GR" sz="1400" dirty="0"/>
              <a:t>α </a:t>
            </a:r>
            <a:r>
              <a:rPr lang="it-IT" sz="1400" dirty="0" err="1"/>
              <a:t>helix</a:t>
            </a:r>
            <a:r>
              <a:rPr lang="it-IT" sz="1400" dirty="0"/>
              <a:t> in the </a:t>
            </a:r>
            <a:r>
              <a:rPr lang="it-IT" sz="1400" dirty="0" err="1"/>
              <a:t>postfusion</a:t>
            </a:r>
            <a:r>
              <a:rPr lang="it-IT" sz="1400" dirty="0"/>
              <a:t> </a:t>
            </a:r>
            <a:r>
              <a:rPr lang="it-IT" sz="1400" dirty="0" err="1"/>
              <a:t>conformation</a:t>
            </a:r>
            <a:endParaRPr lang="it-IT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95D9E1-B20A-A445-B2D6-B677A7761F50}"/>
              </a:ext>
            </a:extLst>
          </p:cNvPr>
          <p:cNvSpPr/>
          <p:nvPr/>
        </p:nvSpPr>
        <p:spPr>
          <a:xfrm>
            <a:off x="1350404" y="61794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>
                <a:hlinkClick r:id="rId7"/>
              </a:rPr>
              <a:t>https://www.pnas.org/content/114/35/E7348.long</a:t>
            </a:r>
            <a:r>
              <a:rPr lang="it-IT" sz="1100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8C0231-D61B-BE4F-A3C7-5176080B24B6}"/>
              </a:ext>
            </a:extLst>
          </p:cNvPr>
          <p:cNvSpPr txBox="1"/>
          <p:nvPr/>
        </p:nvSpPr>
        <p:spPr>
          <a:xfrm>
            <a:off x="4690512" y="3076152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Pro-Pro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2E2F4D7-BF3C-3040-B80A-3523F571EE1F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309592" y="3206957"/>
            <a:ext cx="352654" cy="1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368A123-2682-F642-9166-21193DF535FA}"/>
              </a:ext>
            </a:extLst>
          </p:cNvPr>
          <p:cNvCxnSpPr>
            <a:cxnSpLocks/>
          </p:cNvCxnSpPr>
          <p:nvPr/>
        </p:nvCxnSpPr>
        <p:spPr>
          <a:xfrm flipH="1">
            <a:off x="4345643" y="3201791"/>
            <a:ext cx="344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1C61585-09C1-C044-8611-A48C2162EE15}"/>
              </a:ext>
            </a:extLst>
          </p:cNvPr>
          <p:cNvCxnSpPr/>
          <p:nvPr/>
        </p:nvCxnSpPr>
        <p:spPr>
          <a:xfrm>
            <a:off x="6545546" y="3259016"/>
            <a:ext cx="293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45A4EEF0-A9A4-2D46-AFD1-518A2CFF77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734" y="3079101"/>
            <a:ext cx="363889" cy="3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9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0F0E7C-E0E8-1F4A-8C5B-25D15BE4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568" y="2039815"/>
            <a:ext cx="7010401" cy="126609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7D109C9-31C6-BB4E-BD71-D6979B89C44D}"/>
              </a:ext>
            </a:extLst>
          </p:cNvPr>
          <p:cNvSpPr txBox="1">
            <a:spLocks/>
          </p:cNvSpPr>
          <p:nvPr/>
        </p:nvSpPr>
        <p:spPr>
          <a:xfrm>
            <a:off x="457200" y="4271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(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but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not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Moderna) Spike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coding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sequence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is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«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codon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optimized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EBCFAE-045D-AA42-A7BC-2B05EC8F599E}"/>
              </a:ext>
            </a:extLst>
          </p:cNvPr>
          <p:cNvSpPr txBox="1">
            <a:spLocks/>
          </p:cNvSpPr>
          <p:nvPr/>
        </p:nvSpPr>
        <p:spPr>
          <a:xfrm>
            <a:off x="799640" y="3628913"/>
            <a:ext cx="7544719" cy="181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/>
                </a:solidFill>
              </a:rPr>
              <a:t>Different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organisms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exhibit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bias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towards</a:t>
            </a:r>
            <a:r>
              <a:rPr lang="it-IT" sz="1400" dirty="0">
                <a:solidFill>
                  <a:schemeClr val="tx1"/>
                </a:solidFill>
              </a:rPr>
              <a:t> use of </a:t>
            </a:r>
            <a:r>
              <a:rPr lang="it-IT" sz="1400" dirty="0" err="1">
                <a:solidFill>
                  <a:schemeClr val="tx1"/>
                </a:solidFill>
              </a:rPr>
              <a:t>certain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codons</a:t>
            </a:r>
            <a:r>
              <a:rPr lang="it-IT" sz="1400" dirty="0">
                <a:solidFill>
                  <a:schemeClr val="tx1"/>
                </a:solidFill>
              </a:rPr>
              <a:t> over </a:t>
            </a:r>
            <a:r>
              <a:rPr lang="it-IT" sz="1400" dirty="0" err="1">
                <a:solidFill>
                  <a:schemeClr val="tx1"/>
                </a:solidFill>
              </a:rPr>
              <a:t>others</a:t>
            </a:r>
            <a:r>
              <a:rPr lang="it-IT" sz="1400" dirty="0">
                <a:solidFill>
                  <a:schemeClr val="tx1"/>
                </a:solidFill>
              </a:rPr>
              <a:t> for the </a:t>
            </a:r>
            <a:r>
              <a:rPr lang="it-IT" sz="1400" dirty="0" err="1">
                <a:solidFill>
                  <a:schemeClr val="tx1"/>
                </a:solidFill>
              </a:rPr>
              <a:t>same</a:t>
            </a:r>
            <a:r>
              <a:rPr lang="it-IT" sz="1400" dirty="0">
                <a:solidFill>
                  <a:schemeClr val="tx1"/>
                </a:solidFill>
              </a:rPr>
              <a:t> amino acid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Using </a:t>
            </a:r>
            <a:r>
              <a:rPr lang="it-IT" sz="1400" dirty="0" err="1">
                <a:solidFill>
                  <a:schemeClr val="tx1"/>
                </a:solidFill>
              </a:rPr>
              <a:t>different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codons</a:t>
            </a:r>
            <a:r>
              <a:rPr lang="it-IT" sz="1400" dirty="0">
                <a:solidFill>
                  <a:schemeClr val="tx1"/>
                </a:solidFill>
              </a:rPr>
              <a:t> can impact </a:t>
            </a:r>
            <a:r>
              <a:rPr lang="it-IT" sz="1400" dirty="0" err="1">
                <a:solidFill>
                  <a:schemeClr val="tx1"/>
                </a:solidFill>
              </a:rPr>
              <a:t>protein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expression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significantly</a:t>
            </a:r>
            <a:endParaRPr lang="it-IT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In </a:t>
            </a:r>
            <a:r>
              <a:rPr lang="it-IT" sz="1400" dirty="0" err="1">
                <a:solidFill>
                  <a:schemeClr val="tx1"/>
                </a:solidFill>
              </a:rPr>
              <a:t>Comirnaty</a:t>
            </a:r>
            <a:r>
              <a:rPr lang="it-IT" sz="1400" dirty="0">
                <a:solidFill>
                  <a:schemeClr val="tx1"/>
                </a:solidFill>
              </a:rPr>
              <a:t>® (</a:t>
            </a:r>
            <a:r>
              <a:rPr lang="it-IT" sz="1400" dirty="0" err="1">
                <a:solidFill>
                  <a:schemeClr val="tx1"/>
                </a:solidFill>
              </a:rPr>
              <a:t>but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not</a:t>
            </a:r>
            <a:r>
              <a:rPr lang="it-IT" sz="1400" dirty="0">
                <a:solidFill>
                  <a:schemeClr val="tx1"/>
                </a:solidFill>
              </a:rPr>
              <a:t> in Moderna) the </a:t>
            </a:r>
            <a:r>
              <a:rPr lang="it-IT" sz="1400" dirty="0" err="1">
                <a:solidFill>
                  <a:schemeClr val="tx1"/>
                </a:solidFill>
              </a:rPr>
              <a:t>codon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usage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has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been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otpimized</a:t>
            </a:r>
            <a:r>
              <a:rPr lang="it-IT" sz="1400" dirty="0">
                <a:solidFill>
                  <a:schemeClr val="tx1"/>
                </a:solidFill>
              </a:rPr>
              <a:t> in </a:t>
            </a:r>
            <a:r>
              <a:rPr lang="it-IT" sz="1400" dirty="0" err="1">
                <a:solidFill>
                  <a:schemeClr val="tx1"/>
                </a:solidFill>
              </a:rPr>
              <a:t>consideration</a:t>
            </a:r>
            <a:r>
              <a:rPr lang="it-IT" sz="1400" dirty="0">
                <a:solidFill>
                  <a:schemeClr val="tx1"/>
                </a:solidFill>
              </a:rPr>
              <a:t> of the </a:t>
            </a:r>
            <a:r>
              <a:rPr lang="it-IT" sz="1400" dirty="0" err="1">
                <a:solidFill>
                  <a:schemeClr val="tx1"/>
                </a:solidFill>
              </a:rPr>
              <a:t>most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abundant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tRNAs</a:t>
            </a:r>
            <a:r>
              <a:rPr lang="it-IT" sz="1400" dirty="0">
                <a:solidFill>
                  <a:schemeClr val="tx1"/>
                </a:solidFill>
              </a:rPr>
              <a:t> in human </a:t>
            </a:r>
            <a:r>
              <a:rPr lang="it-IT" sz="1400" dirty="0" err="1">
                <a:solidFill>
                  <a:schemeClr val="tx1"/>
                </a:solidFill>
              </a:rPr>
              <a:t>cells</a:t>
            </a:r>
            <a:endParaRPr lang="it-IT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1"/>
                </a:solidFill>
              </a:rPr>
              <a:t>Changing</a:t>
            </a:r>
            <a:r>
              <a:rPr lang="it-IT" sz="1400" dirty="0">
                <a:solidFill>
                  <a:schemeClr val="tx1"/>
                </a:solidFill>
              </a:rPr>
              <a:t> the RNA – </a:t>
            </a:r>
            <a:r>
              <a:rPr lang="it-IT" sz="1400" dirty="0" err="1">
                <a:solidFill>
                  <a:schemeClr val="tx1"/>
                </a:solidFill>
              </a:rPr>
              <a:t>but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not</a:t>
            </a:r>
            <a:r>
              <a:rPr lang="it-IT" sz="1400" dirty="0">
                <a:solidFill>
                  <a:schemeClr val="tx1"/>
                </a:solidFill>
              </a:rPr>
              <a:t> the </a:t>
            </a:r>
            <a:r>
              <a:rPr lang="it-IT" sz="1400" dirty="0" err="1">
                <a:solidFill>
                  <a:schemeClr val="tx1"/>
                </a:solidFill>
              </a:rPr>
              <a:t>protein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sequence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may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also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decrease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recognition</a:t>
            </a:r>
            <a:r>
              <a:rPr lang="it-IT" sz="1400" dirty="0">
                <a:solidFill>
                  <a:schemeClr val="tx1"/>
                </a:solidFill>
              </a:rPr>
              <a:t> of </a:t>
            </a:r>
            <a:r>
              <a:rPr lang="it-IT" sz="1400" dirty="0" err="1">
                <a:solidFill>
                  <a:schemeClr val="tx1"/>
                </a:solidFill>
              </a:rPr>
              <a:t>viral</a:t>
            </a:r>
            <a:r>
              <a:rPr lang="it-IT" sz="1400" dirty="0">
                <a:solidFill>
                  <a:schemeClr val="tx1"/>
                </a:solidFill>
              </a:rPr>
              <a:t> RNA by immune innate </a:t>
            </a:r>
            <a:r>
              <a:rPr lang="it-IT" sz="1400" dirty="0" err="1">
                <a:solidFill>
                  <a:schemeClr val="tx1"/>
                </a:solidFill>
              </a:rPr>
              <a:t>sensors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dirty="0" err="1">
                <a:solidFill>
                  <a:schemeClr val="tx1"/>
                </a:solidFill>
              </a:rPr>
              <a:t>PRRs</a:t>
            </a:r>
            <a:r>
              <a:rPr lang="it-IT" sz="1400" dirty="0">
                <a:solidFill>
                  <a:schemeClr val="tx1"/>
                </a:solidFill>
              </a:rPr>
              <a:t>, e.g. </a:t>
            </a:r>
            <a:r>
              <a:rPr lang="it-IT" sz="1400" dirty="0" err="1">
                <a:solidFill>
                  <a:schemeClr val="tx1"/>
                </a:solidFill>
              </a:rPr>
              <a:t>TLRs</a:t>
            </a:r>
            <a:r>
              <a:rPr lang="it-IT" sz="1400" dirty="0">
                <a:solidFill>
                  <a:schemeClr val="tx1"/>
                </a:solidFill>
              </a:rPr>
              <a:t>, PKR, OAS/</a:t>
            </a:r>
            <a:r>
              <a:rPr lang="it-IT" sz="1400" dirty="0" err="1">
                <a:solidFill>
                  <a:schemeClr val="tx1"/>
                </a:solidFill>
              </a:rPr>
              <a:t>RNaseL</a:t>
            </a:r>
            <a:r>
              <a:rPr lang="it-IT" sz="1400" dirty="0">
                <a:solidFill>
                  <a:schemeClr val="tx1"/>
                </a:solidFill>
              </a:rPr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332328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3ACB-0FC3-E449-856F-DEFA4323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and Moderna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vaccines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incorporate 1-Me-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ψ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-uridine in 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place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of uridine 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72BCA57-32AC-794E-9676-9375F01E9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52" y="1671639"/>
            <a:ext cx="5915000" cy="3057521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09022C-C249-4241-B7FA-8ACD7E538FB2}"/>
              </a:ext>
            </a:extLst>
          </p:cNvPr>
          <p:cNvSpPr txBox="1">
            <a:spLocks/>
          </p:cNvSpPr>
          <p:nvPr/>
        </p:nvSpPr>
        <p:spPr>
          <a:xfrm>
            <a:off x="869979" y="4907690"/>
            <a:ext cx="7544719" cy="137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RNA </a:t>
            </a:r>
            <a:r>
              <a:rPr lang="it-IT" sz="1600" dirty="0" err="1">
                <a:solidFill>
                  <a:schemeClr val="tx1"/>
                </a:solidFill>
              </a:rPr>
              <a:t>is</a:t>
            </a:r>
            <a:r>
              <a:rPr lang="it-IT" sz="1600" dirty="0">
                <a:solidFill>
                  <a:schemeClr val="tx1"/>
                </a:solidFill>
              </a:rPr>
              <a:t> pro-</a:t>
            </a:r>
            <a:r>
              <a:rPr lang="it-IT" sz="1600" dirty="0" err="1">
                <a:solidFill>
                  <a:schemeClr val="tx1"/>
                </a:solidFill>
              </a:rPr>
              <a:t>inflammatory</a:t>
            </a:r>
            <a:r>
              <a:rPr lang="it-IT" sz="1600" dirty="0">
                <a:solidFill>
                  <a:schemeClr val="tx1"/>
                </a:solidFill>
              </a:rPr>
              <a:t> (and </a:t>
            </a:r>
            <a:r>
              <a:rPr lang="it-IT" sz="1600" dirty="0" err="1">
                <a:solidFill>
                  <a:schemeClr val="tx1"/>
                </a:solidFill>
              </a:rPr>
              <a:t>inherently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unstable</a:t>
            </a:r>
            <a:r>
              <a:rPr lang="it-IT" sz="1600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1-Me- </a:t>
            </a:r>
            <a:r>
              <a:rPr lang="it-IT" sz="1600" dirty="0" err="1">
                <a:solidFill>
                  <a:schemeClr val="tx1"/>
                </a:solidFill>
              </a:rPr>
              <a:t>ψ</a:t>
            </a:r>
            <a:r>
              <a:rPr lang="it-IT" sz="1600" dirty="0">
                <a:solidFill>
                  <a:schemeClr val="tx1"/>
                </a:solidFill>
              </a:rPr>
              <a:t>-uridine innate immune </a:t>
            </a:r>
            <a:r>
              <a:rPr lang="it-IT" sz="1600" dirty="0" err="1">
                <a:solidFill>
                  <a:schemeClr val="tx1"/>
                </a:solidFill>
              </a:rPr>
              <a:t>sensing</a:t>
            </a:r>
            <a:endParaRPr lang="it-IT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</a:rPr>
              <a:t>Reduced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recognition</a:t>
            </a:r>
            <a:r>
              <a:rPr lang="it-IT" sz="1600" dirty="0">
                <a:solidFill>
                  <a:schemeClr val="tx1"/>
                </a:solidFill>
              </a:rPr>
              <a:t> by </a:t>
            </a:r>
            <a:r>
              <a:rPr lang="it-IT" sz="1600" dirty="0" err="1">
                <a:solidFill>
                  <a:schemeClr val="tx1"/>
                </a:solidFill>
              </a:rPr>
              <a:t>TLRs</a:t>
            </a:r>
            <a:r>
              <a:rPr lang="it-IT" sz="1600" dirty="0">
                <a:solidFill>
                  <a:schemeClr val="tx1"/>
                </a:solidFill>
              </a:rPr>
              <a:t>, PKR, OAS/</a:t>
            </a:r>
            <a:r>
              <a:rPr lang="it-IT" sz="1600" dirty="0" err="1">
                <a:solidFill>
                  <a:schemeClr val="tx1"/>
                </a:solidFill>
              </a:rPr>
              <a:t>RNase</a:t>
            </a:r>
            <a:r>
              <a:rPr lang="it-IT" sz="1600" dirty="0">
                <a:solidFill>
                  <a:schemeClr val="tx1"/>
                </a:solidFill>
              </a:rPr>
              <a:t> L…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</a:rPr>
              <a:t>Increased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stability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toward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hydrolytic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degradation</a:t>
            </a:r>
            <a:endParaRPr lang="it-IT" sz="1600" dirty="0">
              <a:solidFill>
                <a:schemeClr val="tx1"/>
              </a:solidFill>
            </a:endParaRP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	→ </a:t>
            </a:r>
            <a:r>
              <a:rPr lang="it-IT" sz="1600" dirty="0" err="1">
                <a:solidFill>
                  <a:schemeClr val="tx1"/>
                </a:solidFill>
              </a:rPr>
              <a:t>Enhanced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protein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expression</a:t>
            </a:r>
            <a:endParaRPr lang="it-IT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3EDFABE2-54A0-514D-A290-B6F05CCE47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F99C62C-42F1-2E4B-B08D-AC9EB935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B21C946-F422-434F-9294-31E25272592F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FDC93ECC-DAB0-3F48-9F95-BA537E686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1669" y="1950771"/>
            <a:ext cx="919818" cy="13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9D39DE3D-56D5-0B42-AE82-9F580C3D2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7576" y="3475922"/>
            <a:ext cx="1918771" cy="11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3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48" y="72521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and Moderna vaccine:</a:t>
            </a:r>
            <a:b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outstanding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questions</a:t>
            </a:r>
            <a:endParaRPr lang="it-IT" sz="2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B21BD0-F427-2F4B-80C7-B312D3CFE3C1}"/>
              </a:ext>
            </a:extLst>
          </p:cNvPr>
          <p:cNvSpPr txBox="1">
            <a:spLocks/>
          </p:cNvSpPr>
          <p:nvPr/>
        </p:nvSpPr>
        <p:spPr>
          <a:xfrm>
            <a:off x="1583668" y="2332767"/>
            <a:ext cx="5976664" cy="1991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necessary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? Can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it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be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delayed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Are the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vaccines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active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on the new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viral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variants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protect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from SARS-CoV-2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infection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or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only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 from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COVID-19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DF2C2DE-E67D-174B-8716-CA834434E487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36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Is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 booster dose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necessary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977E6A8-D392-0541-89E7-72ECA3BC8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86933"/>
              </p:ext>
            </p:extLst>
          </p:nvPr>
        </p:nvGraphicFramePr>
        <p:xfrm>
          <a:off x="2181308" y="3831580"/>
          <a:ext cx="459283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10">
                  <a:extLst>
                    <a:ext uri="{9D8B030D-6E8A-4147-A177-3AD203B41FA5}">
                      <a16:colId xmlns:a16="http://schemas.microsoft.com/office/drawing/2014/main" val="2139678336"/>
                    </a:ext>
                  </a:extLst>
                </a:gridCol>
                <a:gridCol w="1276002">
                  <a:extLst>
                    <a:ext uri="{9D8B030D-6E8A-4147-A177-3AD203B41FA5}">
                      <a16:colId xmlns:a16="http://schemas.microsoft.com/office/drawing/2014/main" val="3567350545"/>
                    </a:ext>
                  </a:extLst>
                </a:gridCol>
                <a:gridCol w="1349025">
                  <a:extLst>
                    <a:ext uri="{9D8B030D-6E8A-4147-A177-3AD203B41FA5}">
                      <a16:colId xmlns:a16="http://schemas.microsoft.com/office/drawing/2014/main" val="2944716400"/>
                    </a:ext>
                  </a:extLst>
                </a:gridCol>
              </a:tblGrid>
              <a:tr h="32496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Comirnaty</a:t>
                      </a:r>
                      <a:r>
                        <a:rPr lang="it-IT" sz="1600" dirty="0"/>
                        <a:t>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Moderna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27482"/>
                  </a:ext>
                </a:extLst>
              </a:tr>
              <a:tr h="32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µg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µg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73499"/>
                  </a:ext>
                </a:extLst>
              </a:tr>
              <a:tr h="324960">
                <a:tc>
                  <a:txBody>
                    <a:bodyPr/>
                    <a:lstStyle/>
                    <a:p>
                      <a:r>
                        <a:rPr lang="it-IT" sz="1600" dirty="0"/>
                        <a:t>Prime-</a:t>
                      </a:r>
                      <a:r>
                        <a:rPr lang="it-IT" sz="1600" dirty="0" err="1"/>
                        <a:t>Boost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interval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21 </a:t>
                      </a:r>
                      <a:r>
                        <a:rPr lang="it-IT" sz="1600" dirty="0" err="1"/>
                        <a:t>days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28 </a:t>
                      </a:r>
                      <a:r>
                        <a:rPr lang="it-IT" sz="1600" dirty="0" err="1"/>
                        <a:t>days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055264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E68933E3-E825-C04D-91DF-5FF90E2FB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580" y="1128286"/>
            <a:ext cx="4611566" cy="259784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B21BD0-F427-2F4B-80C7-B312D3CFE3C1}"/>
              </a:ext>
            </a:extLst>
          </p:cNvPr>
          <p:cNvSpPr txBox="1">
            <a:spLocks/>
          </p:cNvSpPr>
          <p:nvPr/>
        </p:nvSpPr>
        <p:spPr>
          <a:xfrm>
            <a:off x="778259" y="5008071"/>
            <a:ext cx="5822028" cy="132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A booster dose </a:t>
            </a:r>
            <a:r>
              <a:rPr lang="it-IT" sz="2000" dirty="0" err="1">
                <a:solidFill>
                  <a:schemeClr val="tx1"/>
                </a:solidFill>
              </a:rPr>
              <a:t>favors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500" dirty="0" err="1">
                <a:solidFill>
                  <a:schemeClr val="tx1"/>
                </a:solidFill>
              </a:rPr>
              <a:t>Increased</a:t>
            </a:r>
            <a:r>
              <a:rPr lang="it-IT" sz="1500" dirty="0">
                <a:solidFill>
                  <a:schemeClr val="tx1"/>
                </a:solidFill>
              </a:rPr>
              <a:t> </a:t>
            </a:r>
            <a:r>
              <a:rPr lang="it-IT" sz="1500" dirty="0" err="1">
                <a:solidFill>
                  <a:schemeClr val="tx1"/>
                </a:solidFill>
              </a:rPr>
              <a:t>levels</a:t>
            </a:r>
            <a:r>
              <a:rPr lang="it-IT" sz="1500" dirty="0">
                <a:solidFill>
                  <a:schemeClr val="tx1"/>
                </a:solidFill>
              </a:rPr>
              <a:t> of </a:t>
            </a:r>
            <a:r>
              <a:rPr lang="it-IT" sz="1500" dirty="0" err="1">
                <a:solidFill>
                  <a:schemeClr val="tx1"/>
                </a:solidFill>
              </a:rPr>
              <a:t>antibodies</a:t>
            </a:r>
            <a:endParaRPr lang="it-IT" sz="15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500" dirty="0" err="1">
                <a:solidFill>
                  <a:schemeClr val="tx1"/>
                </a:solidFill>
              </a:rPr>
              <a:t>Increased</a:t>
            </a:r>
            <a:r>
              <a:rPr lang="it-IT" sz="1500" dirty="0">
                <a:solidFill>
                  <a:schemeClr val="tx1"/>
                </a:solidFill>
              </a:rPr>
              <a:t> </a:t>
            </a:r>
            <a:r>
              <a:rPr lang="it-IT" sz="1500" dirty="0" err="1">
                <a:solidFill>
                  <a:schemeClr val="tx1"/>
                </a:solidFill>
              </a:rPr>
              <a:t>affinity</a:t>
            </a:r>
            <a:r>
              <a:rPr lang="it-IT" sz="1500" dirty="0">
                <a:solidFill>
                  <a:schemeClr val="tx1"/>
                </a:solidFill>
              </a:rPr>
              <a:t> of </a:t>
            </a:r>
            <a:r>
              <a:rPr lang="it-IT" sz="1500" dirty="0" err="1">
                <a:solidFill>
                  <a:schemeClr val="tx1"/>
                </a:solidFill>
              </a:rPr>
              <a:t>antibodies</a:t>
            </a:r>
            <a:r>
              <a:rPr lang="it-IT" sz="1500" dirty="0">
                <a:solidFill>
                  <a:schemeClr val="tx1"/>
                </a:solidFill>
              </a:rPr>
              <a:t> (</a:t>
            </a:r>
            <a:r>
              <a:rPr lang="it-IT" sz="1500" dirty="0" err="1">
                <a:solidFill>
                  <a:schemeClr val="tx1"/>
                </a:solidFill>
              </a:rPr>
              <a:t>affinity</a:t>
            </a:r>
            <a:r>
              <a:rPr lang="it-IT" sz="1500" dirty="0">
                <a:solidFill>
                  <a:schemeClr val="tx1"/>
                </a:solidFill>
              </a:rPr>
              <a:t> </a:t>
            </a:r>
            <a:r>
              <a:rPr lang="it-IT" sz="1500" dirty="0" err="1">
                <a:solidFill>
                  <a:schemeClr val="tx1"/>
                </a:solidFill>
              </a:rPr>
              <a:t>maturation</a:t>
            </a:r>
            <a:r>
              <a:rPr lang="it-IT" sz="1500" dirty="0">
                <a:solidFill>
                  <a:schemeClr val="tx1"/>
                </a:solidFill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500" dirty="0" err="1">
                <a:solidFill>
                  <a:schemeClr val="tx1"/>
                </a:solidFill>
              </a:rPr>
              <a:t>Increased</a:t>
            </a:r>
            <a:r>
              <a:rPr lang="it-IT" sz="1500" dirty="0">
                <a:solidFill>
                  <a:schemeClr val="tx1"/>
                </a:solidFill>
              </a:rPr>
              <a:t> </a:t>
            </a:r>
            <a:r>
              <a:rPr lang="it-IT" sz="1500" dirty="0" err="1">
                <a:solidFill>
                  <a:schemeClr val="tx1"/>
                </a:solidFill>
              </a:rPr>
              <a:t>duration</a:t>
            </a:r>
            <a:r>
              <a:rPr lang="it-IT" sz="1500" dirty="0">
                <a:solidFill>
                  <a:schemeClr val="tx1"/>
                </a:solidFill>
              </a:rPr>
              <a:t> of </a:t>
            </a:r>
            <a:r>
              <a:rPr lang="it-IT" sz="1500" dirty="0" err="1">
                <a:solidFill>
                  <a:schemeClr val="tx1"/>
                </a:solidFill>
              </a:rPr>
              <a:t>protection</a:t>
            </a:r>
            <a:r>
              <a:rPr lang="it-IT" sz="1500" dirty="0">
                <a:solidFill>
                  <a:schemeClr val="tx1"/>
                </a:solidFill>
              </a:rPr>
              <a:t> (</a:t>
            </a:r>
            <a:r>
              <a:rPr lang="it-IT" sz="1500" dirty="0" err="1">
                <a:solidFill>
                  <a:schemeClr val="tx1"/>
                </a:solidFill>
              </a:rPr>
              <a:t>stimulation</a:t>
            </a:r>
            <a:r>
              <a:rPr lang="it-IT" sz="1500" dirty="0">
                <a:solidFill>
                  <a:schemeClr val="tx1"/>
                </a:solidFill>
              </a:rPr>
              <a:t> of </a:t>
            </a:r>
            <a:r>
              <a:rPr lang="it-IT" sz="1500" dirty="0" err="1">
                <a:solidFill>
                  <a:schemeClr val="tx1"/>
                </a:solidFill>
              </a:rPr>
              <a:t>memory</a:t>
            </a:r>
            <a:r>
              <a:rPr lang="it-IT" sz="1500" dirty="0">
                <a:solidFill>
                  <a:schemeClr val="tx1"/>
                </a:solidFill>
              </a:rPr>
              <a:t> </a:t>
            </a:r>
            <a:r>
              <a:rPr lang="it-IT" sz="1500" dirty="0" err="1">
                <a:solidFill>
                  <a:schemeClr val="tx1"/>
                </a:solidFill>
              </a:rPr>
              <a:t>cells</a:t>
            </a:r>
            <a:r>
              <a:rPr lang="it-IT" sz="1500" dirty="0">
                <a:solidFill>
                  <a:schemeClr val="tx1"/>
                </a:solidFill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it-IT" sz="15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DE7D6-3F97-7542-993E-04FCB94B2CA8}"/>
              </a:ext>
            </a:extLst>
          </p:cNvPr>
          <p:cNvSpPr txBox="1"/>
          <p:nvPr/>
        </p:nvSpPr>
        <p:spPr>
          <a:xfrm>
            <a:off x="5257800" y="278405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42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2E0F52B-49C7-0040-8E65-779483BD16B0}"/>
              </a:ext>
            </a:extLst>
          </p:cNvPr>
          <p:cNvSpPr/>
          <p:nvPr/>
        </p:nvSpPr>
        <p:spPr>
          <a:xfrm>
            <a:off x="4364713" y="2040630"/>
            <a:ext cx="4370535" cy="1995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48" y="72521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and Moderna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vaccines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provide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some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level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protection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after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1</a:t>
            </a:r>
            <a:r>
              <a:rPr lang="it-IT" sz="2800" b="1" baseline="30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st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dose</a:t>
            </a: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B21BD0-F427-2F4B-80C7-B312D3CFE3C1}"/>
              </a:ext>
            </a:extLst>
          </p:cNvPr>
          <p:cNvSpPr txBox="1">
            <a:spLocks/>
          </p:cNvSpPr>
          <p:nvPr/>
        </p:nvSpPr>
        <p:spPr>
          <a:xfrm>
            <a:off x="486105" y="4304668"/>
            <a:ext cx="6418295" cy="1991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Maximal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prime-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regimen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I/II trial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clearly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indicate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titers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prime-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III trials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designed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single-dose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regimen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Maximal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prime-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boost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regimen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data on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protection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single dose –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short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Longer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prime-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boost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intervals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not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explored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III trials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967F85-09EE-484B-B94E-C2D8A9C7E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63" y="2041944"/>
            <a:ext cx="3821102" cy="19917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D51B039-ADA8-7946-A762-6A90FBD1D5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833" y="2152735"/>
            <a:ext cx="4212662" cy="176598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9718C528-7620-0749-8E7D-DAF4480D252B}"/>
              </a:ext>
            </a:extLst>
          </p:cNvPr>
          <p:cNvSpPr/>
          <p:nvPr/>
        </p:nvSpPr>
        <p:spPr>
          <a:xfrm>
            <a:off x="5274182" y="2260376"/>
            <a:ext cx="1275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Comirnaty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®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F8519B7-01AA-0E41-A15E-0D2A40F08DD7}"/>
              </a:ext>
            </a:extLst>
          </p:cNvPr>
          <p:cNvSpPr/>
          <p:nvPr/>
        </p:nvSpPr>
        <p:spPr>
          <a:xfrm>
            <a:off x="1950006" y="2260376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Moderna</a:t>
            </a:r>
          </a:p>
        </p:txBody>
      </p: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934A852B-2061-144A-A044-3CCE5FF1F799}"/>
              </a:ext>
            </a:extLst>
          </p:cNvPr>
          <p:cNvSpPr/>
          <p:nvPr/>
        </p:nvSpPr>
        <p:spPr>
          <a:xfrm>
            <a:off x="5528789" y="3149373"/>
            <a:ext cx="45719" cy="2043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3349A2-5267-B641-991B-9ABE1D2FBD1C}"/>
              </a:ext>
            </a:extLst>
          </p:cNvPr>
          <p:cNvSpPr txBox="1"/>
          <p:nvPr/>
        </p:nvSpPr>
        <p:spPr>
          <a:xfrm>
            <a:off x="5265769" y="2915484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it-IT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Dose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DF2C2DE-E67D-174B-8716-CA834434E487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99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5836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Emerging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viral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variants</a:t>
            </a:r>
            <a:endParaRPr lang="it-IT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DDF2C2DE-E67D-174B-8716-CA834434E487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F01D305-95B0-8046-9493-CB23BF5189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65" y="1728695"/>
            <a:ext cx="4581205" cy="40711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E76D89-A5C2-0042-9D2B-9504CB659BAF}"/>
              </a:ext>
            </a:extLst>
          </p:cNvPr>
          <p:cNvSpPr txBox="1"/>
          <p:nvPr/>
        </p:nvSpPr>
        <p:spPr>
          <a:xfrm>
            <a:off x="759685" y="2425310"/>
            <a:ext cx="11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UK </a:t>
            </a:r>
            <a:r>
              <a:rPr lang="it-IT" dirty="0" err="1"/>
              <a:t>variant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ABDBE9-0B9E-4C49-846B-FFAE42D8637D}"/>
              </a:ext>
            </a:extLst>
          </p:cNvPr>
          <p:cNvSpPr txBox="1"/>
          <p:nvPr/>
        </p:nvSpPr>
        <p:spPr>
          <a:xfrm>
            <a:off x="612817" y="3663749"/>
            <a:ext cx="145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South </a:t>
            </a:r>
            <a:r>
              <a:rPr lang="it-IT" dirty="0" err="1"/>
              <a:t>African</a:t>
            </a:r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dirty="0" err="1"/>
              <a:t>variant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99FA7D8-E6F8-6D4C-BAB1-BB5C1AB3AB6B}"/>
              </a:ext>
            </a:extLst>
          </p:cNvPr>
          <p:cNvSpPr txBox="1"/>
          <p:nvPr/>
        </p:nvSpPr>
        <p:spPr>
          <a:xfrm>
            <a:off x="756140" y="4856021"/>
            <a:ext cx="97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Brasilian</a:t>
            </a:r>
            <a:endParaRPr lang="it-IT" dirty="0"/>
          </a:p>
          <a:p>
            <a:pPr algn="ctr"/>
            <a:r>
              <a:rPr lang="it-IT" dirty="0"/>
              <a:t> </a:t>
            </a:r>
            <a:r>
              <a:rPr lang="it-IT" dirty="0" err="1"/>
              <a:t>variant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905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DDF2C2DE-E67D-174B-8716-CA834434E487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1D1171-5F8C-7B49-950A-69CB857BAB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993" y="698726"/>
            <a:ext cx="5598248" cy="380505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7DA9321-0353-4441-B148-B3ADFB381E21}"/>
              </a:ext>
            </a:extLst>
          </p:cNvPr>
          <p:cNvSpPr/>
          <p:nvPr/>
        </p:nvSpPr>
        <p:spPr>
          <a:xfrm>
            <a:off x="1547664" y="4658671"/>
            <a:ext cx="5513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Laboratory tests show that B.1.1.7 (UK variant) is neutralized by antibodies </a:t>
            </a:r>
            <a:r>
              <a:rPr lang="en-US" sz="1600" dirty="0" err="1"/>
              <a:t>iduced</a:t>
            </a:r>
            <a:r>
              <a:rPr lang="en-US" sz="1600" dirty="0"/>
              <a:t> by </a:t>
            </a:r>
            <a:r>
              <a:rPr lang="it-IT" sz="1600" dirty="0" err="1"/>
              <a:t>Comirnaty</a:t>
            </a:r>
            <a:r>
              <a:rPr lang="it-IT" sz="1600" dirty="0"/>
              <a:t>® and Moderna </a:t>
            </a:r>
            <a:r>
              <a:rPr lang="it-IT" sz="1600" dirty="0" err="1"/>
              <a:t>vaccines</a:t>
            </a:r>
            <a:r>
              <a:rPr lang="it-IT" sz="1600" dirty="0"/>
              <a:t>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 reduced neutralization was measured against the mutations present in B.1.351 South Africa variant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vaccine version can be developed in 6 weeks</a:t>
            </a:r>
          </a:p>
        </p:txBody>
      </p:sp>
    </p:spTree>
    <p:extLst>
      <p:ext uri="{BB962C8B-B14F-4D97-AF65-F5344CB8AC3E}">
        <p14:creationId xmlns:p14="http://schemas.microsoft.com/office/powerpoint/2010/main" val="406445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53" y="558753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Summary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of EU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vaccines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b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</a:b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emergency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authorized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or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forthcoming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B21BD0-F427-2F4B-80C7-B312D3CFE3C1}"/>
              </a:ext>
            </a:extLst>
          </p:cNvPr>
          <p:cNvSpPr txBox="1">
            <a:spLocks/>
          </p:cNvSpPr>
          <p:nvPr/>
        </p:nvSpPr>
        <p:spPr>
          <a:xfrm>
            <a:off x="1087502" y="4705869"/>
            <a:ext cx="5976664" cy="1243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COVID-19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protect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SARS-CoV-2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Sterilizing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demonstrated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some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non-human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primates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800" dirty="0">
                <a:solidFill>
                  <a:prstClr val="black"/>
                </a:solidFill>
                <a:latin typeface="Calibri"/>
              </a:rPr>
              <a:t>No </a:t>
            </a:r>
            <a:r>
              <a:rPr lang="it-IT" sz="1800" dirty="0" err="1">
                <a:solidFill>
                  <a:prstClr val="black"/>
                </a:solidFill>
                <a:latin typeface="Calibri"/>
              </a:rPr>
              <a:t>clinical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> data </a:t>
            </a:r>
            <a:r>
              <a:rPr lang="it-IT" sz="1800" dirty="0" err="1">
                <a:solidFill>
                  <a:prstClr val="black"/>
                </a:solidFill>
                <a:latin typeface="Calibri"/>
              </a:rPr>
              <a:t>yet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> (the </a:t>
            </a:r>
            <a:r>
              <a:rPr lang="it-IT" sz="1800" dirty="0" err="1">
                <a:solidFill>
                  <a:prstClr val="black"/>
                </a:solidFill>
                <a:latin typeface="Calibri"/>
              </a:rPr>
              <a:t>jury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Calibri"/>
              </a:rPr>
              <a:t>still</a:t>
            </a:r>
            <a:r>
              <a:rPr lang="it-IT" sz="1800" dirty="0">
                <a:solidFill>
                  <a:prstClr val="black"/>
                </a:solidFill>
                <a:latin typeface="Calibri"/>
              </a:rPr>
              <a:t> out)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D91811AE-8CCE-1D4E-B989-56A2708E7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32389"/>
              </p:ext>
            </p:extLst>
          </p:nvPr>
        </p:nvGraphicFramePr>
        <p:xfrm>
          <a:off x="446447" y="1716675"/>
          <a:ext cx="8251106" cy="26055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8925">
                  <a:extLst>
                    <a:ext uri="{9D8B030D-6E8A-4147-A177-3AD203B41FA5}">
                      <a16:colId xmlns:a16="http://schemas.microsoft.com/office/drawing/2014/main" val="1338261619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4185628548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3887206063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2388929822"/>
                    </a:ext>
                  </a:extLst>
                </a:gridCol>
                <a:gridCol w="733245">
                  <a:extLst>
                    <a:ext uri="{9D8B030D-6E8A-4147-A177-3AD203B41FA5}">
                      <a16:colId xmlns:a16="http://schemas.microsoft.com/office/drawing/2014/main" val="1388652495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700368120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2567836466"/>
                    </a:ext>
                  </a:extLst>
                </a:gridCol>
                <a:gridCol w="819510">
                  <a:extLst>
                    <a:ext uri="{9D8B030D-6E8A-4147-A177-3AD203B41FA5}">
                      <a16:colId xmlns:a16="http://schemas.microsoft.com/office/drawing/2014/main" val="887122943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1066536289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2762459032"/>
                    </a:ext>
                  </a:extLst>
                </a:gridCol>
              </a:tblGrid>
              <a:tr h="168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mRNA</a:t>
                      </a:r>
                      <a:r>
                        <a:rPr lang="it-IT" sz="1200" dirty="0">
                          <a:effectLst/>
                          <a:latin typeface="Garamond" panose="02020404030301010803" pitchFamily="18" charset="0"/>
                        </a:rPr>
                        <a:t> vaccine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Adenoviral</a:t>
                      </a:r>
                      <a:r>
                        <a:rPr lang="it-IT" sz="12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vector</a:t>
                      </a:r>
                      <a:r>
                        <a:rPr lang="it-IT" sz="12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vaccines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Recombinant</a:t>
                      </a:r>
                      <a:r>
                        <a:rPr lang="it-IT" sz="12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Garamond" panose="02020404030301010803" pitchFamily="18" charset="0"/>
                        </a:rPr>
                        <a:t>protein+Adjuvants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206063"/>
                  </a:ext>
                </a:extLst>
              </a:tr>
              <a:tr h="248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Ad-scimpanzè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Ad-umano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Ad-gorilla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23499"/>
                  </a:ext>
                </a:extLst>
              </a:tr>
              <a:tr h="308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Moderna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Pfizer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CureVac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AstraZeneca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J&amp;J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ReiThera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Novavax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Sanofi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4830755"/>
                  </a:ext>
                </a:extLst>
              </a:tr>
              <a:tr h="308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Neutralizing</a:t>
                      </a:r>
                      <a:r>
                        <a:rPr lang="it-IT" sz="1100" b="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0" dirty="0" err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Antibodies</a:t>
                      </a:r>
                      <a:endParaRPr lang="it-IT" sz="11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Y 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074981"/>
                  </a:ext>
                </a:extLst>
              </a:tr>
              <a:tr h="154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Preclinical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Efficacy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987110"/>
                  </a:ext>
                </a:extLst>
              </a:tr>
              <a:tr h="20000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b1.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    </a:t>
                      </a:r>
                      <a:r>
                        <a:rPr lang="it-IT" sz="1100" baseline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Sterilizing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immunity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Y*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N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Y*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547333"/>
                  </a:ext>
                </a:extLst>
              </a:tr>
              <a:tr h="19277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b2.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    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Disease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protection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Y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188361"/>
                  </a:ext>
                </a:extLst>
              </a:tr>
              <a:tr h="192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Clinical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Efficacy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it-IT" sz="11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944401"/>
                  </a:ext>
                </a:extLst>
              </a:tr>
              <a:tr h="15446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c1.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     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Sterilizing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Immunity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365121"/>
                  </a:ext>
                </a:extLst>
              </a:tr>
              <a:tr h="25446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</a:rPr>
                        <a:t>c2.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    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Disease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Protection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95%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70%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59693"/>
                  </a:ext>
                </a:extLst>
              </a:tr>
              <a:tr h="1544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  <a:latin typeface="Garamond" panose="02020404030301010803" pitchFamily="18" charset="0"/>
                        </a:rPr>
                        <a:t>Immunological</a:t>
                      </a: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 Memory</a:t>
                      </a:r>
                      <a:endParaRPr lang="it-IT" sz="11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aramond" panose="02020404030301010803" pitchFamily="18" charset="0"/>
                        </a:rPr>
                        <a:t>ND</a:t>
                      </a:r>
                      <a:endParaRPr lang="it-IT" sz="11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91702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2252F30-5DC5-C048-88A4-94212EE8A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2" y="1663724"/>
            <a:ext cx="2116445" cy="691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E8AB8-3983-CF42-AD27-38B8D2E0B06C}"/>
              </a:ext>
            </a:extLst>
          </p:cNvPr>
          <p:cNvSpPr txBox="1"/>
          <p:nvPr/>
        </p:nvSpPr>
        <p:spPr>
          <a:xfrm>
            <a:off x="7810526" y="4375173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Garamond" panose="02020404030301010803" pitchFamily="18" charset="0"/>
              </a:rPr>
              <a:t>*high dose</a:t>
            </a:r>
          </a:p>
        </p:txBody>
      </p:sp>
    </p:spTree>
    <p:extLst>
      <p:ext uri="{BB962C8B-B14F-4D97-AF65-F5344CB8AC3E}">
        <p14:creationId xmlns:p14="http://schemas.microsoft.com/office/powerpoint/2010/main" val="404615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COVID-19 and the Current Health Crisis</a:t>
            </a:r>
            <a:endParaRPr lang="it-IT" sz="6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EDE2-9923-3D41-986D-54B83F00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13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First case of COVID 19 identified in Wuhan, China in December 2019</a:t>
            </a:r>
          </a:p>
          <a:p>
            <a:r>
              <a:rPr lang="it-IT" sz="2400" dirty="0"/>
              <a:t>&gt;100 </a:t>
            </a:r>
            <a:r>
              <a:rPr lang="it-IT" sz="2400" dirty="0" err="1"/>
              <a:t>million</a:t>
            </a:r>
            <a:r>
              <a:rPr lang="it-IT" sz="2400" dirty="0"/>
              <a:t> </a:t>
            </a:r>
            <a:r>
              <a:rPr lang="it-IT" sz="2400" dirty="0" err="1"/>
              <a:t>reported</a:t>
            </a:r>
            <a:r>
              <a:rPr lang="it-IT" sz="2400" dirty="0"/>
              <a:t> </a:t>
            </a:r>
            <a:r>
              <a:rPr lang="it-IT" sz="2400" dirty="0" err="1"/>
              <a:t>cased</a:t>
            </a:r>
            <a:r>
              <a:rPr lang="it-IT" sz="2400" dirty="0"/>
              <a:t> </a:t>
            </a:r>
            <a:r>
              <a:rPr lang="it-IT" sz="2400" dirty="0" err="1"/>
              <a:t>globally</a:t>
            </a:r>
            <a:r>
              <a:rPr lang="it-IT" sz="2400" dirty="0"/>
              <a:t>, &gt;2million </a:t>
            </a:r>
            <a:r>
              <a:rPr lang="it-IT" sz="2400" dirty="0" err="1"/>
              <a:t>deaths</a:t>
            </a:r>
            <a:endParaRPr lang="it-IT" sz="2400" dirty="0"/>
          </a:p>
          <a:p>
            <a:r>
              <a:rPr lang="en-GB" sz="2400" dirty="0"/>
              <a:t>Recent dramatic increases globally </a:t>
            </a:r>
          </a:p>
          <a:p>
            <a:r>
              <a:rPr lang="it-IT" sz="2400" dirty="0" err="1"/>
              <a:t>Serologic</a:t>
            </a:r>
            <a:r>
              <a:rPr lang="it-IT" sz="2400" dirty="0"/>
              <a:t> </a:t>
            </a:r>
            <a:r>
              <a:rPr lang="it-IT" sz="2400" dirty="0" err="1"/>
              <a:t>studies</a:t>
            </a:r>
            <a:r>
              <a:rPr lang="it-IT" sz="2400" dirty="0"/>
              <a:t> indicate </a:t>
            </a:r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nowhere</a:t>
            </a:r>
            <a:r>
              <a:rPr lang="it-IT" sz="2400" dirty="0"/>
              <a:t> </a:t>
            </a:r>
            <a:r>
              <a:rPr lang="it-IT" sz="2400" dirty="0" err="1"/>
              <a:t>near</a:t>
            </a:r>
            <a:r>
              <a:rPr lang="it-IT" sz="2400" dirty="0"/>
              <a:t> </a:t>
            </a:r>
            <a:r>
              <a:rPr lang="it-IT" sz="2400" dirty="0" err="1"/>
              <a:t>herd</a:t>
            </a:r>
            <a:r>
              <a:rPr lang="it-IT" sz="2400" dirty="0"/>
              <a:t> </a:t>
            </a:r>
            <a:r>
              <a:rPr lang="it-IT" sz="2400" dirty="0" err="1"/>
              <a:t>immunity</a:t>
            </a:r>
            <a:r>
              <a:rPr lang="it-IT" sz="2400" dirty="0"/>
              <a:t> </a:t>
            </a:r>
            <a:r>
              <a:rPr lang="it-IT" sz="2400" dirty="0" err="1"/>
              <a:t>thresholds</a:t>
            </a:r>
            <a:r>
              <a:rPr lang="it-IT" sz="2400" dirty="0"/>
              <a:t> </a:t>
            </a:r>
          </a:p>
          <a:p>
            <a:r>
              <a:rPr lang="it-IT" sz="2400" dirty="0" err="1"/>
              <a:t>Treatments</a:t>
            </a:r>
            <a:r>
              <a:rPr lang="it-IT" sz="2400" dirty="0"/>
              <a:t> are </a:t>
            </a:r>
            <a:r>
              <a:rPr lang="it-IT" sz="2400" dirty="0" err="1"/>
              <a:t>being</a:t>
            </a:r>
            <a:r>
              <a:rPr lang="it-IT" sz="2400" dirty="0"/>
              <a:t> </a:t>
            </a:r>
            <a:r>
              <a:rPr lang="it-IT" sz="2400" dirty="0" err="1"/>
              <a:t>identified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limitations</a:t>
            </a:r>
            <a:endParaRPr lang="it-IT" sz="2400" dirty="0"/>
          </a:p>
          <a:p>
            <a:pPr lvl="1"/>
            <a:r>
              <a:rPr lang="it-IT" sz="2000" dirty="0" err="1"/>
              <a:t>Steroids</a:t>
            </a:r>
            <a:r>
              <a:rPr lang="it-IT" sz="2000" dirty="0"/>
              <a:t>, </a:t>
            </a:r>
            <a:r>
              <a:rPr lang="it-IT" sz="2000" dirty="0" err="1"/>
              <a:t>monoclonal</a:t>
            </a:r>
            <a:r>
              <a:rPr lang="it-IT" sz="2000" dirty="0"/>
              <a:t> cocktails and </a:t>
            </a:r>
            <a:r>
              <a:rPr lang="it-IT" sz="2000" dirty="0" err="1"/>
              <a:t>hyperimmune</a:t>
            </a:r>
            <a:r>
              <a:rPr lang="it-IT" sz="2000" dirty="0"/>
              <a:t> plasma, </a:t>
            </a:r>
            <a:r>
              <a:rPr lang="it-IT" sz="2000" dirty="0" err="1"/>
              <a:t>antivirals</a:t>
            </a:r>
            <a:r>
              <a:rPr lang="it-IT" sz="2000" dirty="0"/>
              <a:t> </a:t>
            </a:r>
            <a:br>
              <a:rPr lang="it-IT" sz="2400" dirty="0"/>
            </a:br>
            <a:endParaRPr lang="it-IT" sz="2400" dirty="0"/>
          </a:p>
          <a:p>
            <a:endParaRPr lang="it-IT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67A8E0-72AB-5A42-8E59-4622F17E529B}"/>
              </a:ext>
            </a:extLst>
          </p:cNvPr>
          <p:cNvSpPr/>
          <p:nvPr/>
        </p:nvSpPr>
        <p:spPr>
          <a:xfrm>
            <a:off x="845476" y="5086911"/>
            <a:ext cx="7755911" cy="140520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The only way to return to normal lives may be with safe and efficacious vaccines</a:t>
            </a:r>
          </a:p>
        </p:txBody>
      </p:sp>
    </p:spTree>
    <p:extLst>
      <p:ext uri="{BB962C8B-B14F-4D97-AF65-F5344CB8AC3E}">
        <p14:creationId xmlns:p14="http://schemas.microsoft.com/office/powerpoint/2010/main" val="38834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064" y="5738893"/>
            <a:ext cx="531272" cy="751493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261" y="5793978"/>
            <a:ext cx="602233" cy="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Vaccine </a:t>
            </a:r>
            <a:r>
              <a:rPr lang="it-IT" sz="32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platforms</a:t>
            </a:r>
            <a:endParaRPr lang="it-IT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2" name="Segnaposto contenuto 4">
            <a:extLst>
              <a:ext uri="{FF2B5EF4-FFF2-40B4-BE49-F238E27FC236}">
                <a16:creationId xmlns:a16="http://schemas.microsoft.com/office/drawing/2014/main" id="{F27EDDBE-B477-CC47-9377-FD97194317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73" y="1474797"/>
            <a:ext cx="6494014" cy="1720540"/>
          </a:xfrm>
          <a:prstGeom prst="rect">
            <a:avLst/>
          </a:prstGeom>
        </p:spPr>
      </p:pic>
      <p:pic>
        <p:nvPicPr>
          <p:cNvPr id="13" name="Segnaposto contenuto 4">
            <a:extLst>
              <a:ext uri="{FF2B5EF4-FFF2-40B4-BE49-F238E27FC236}">
                <a16:creationId xmlns:a16="http://schemas.microsoft.com/office/drawing/2014/main" id="{F792F223-E813-9748-8952-2CD9A8E907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545" y="3606845"/>
            <a:ext cx="6494014" cy="17205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586EC8-CDBD-934F-943C-948EEB36D5B2}"/>
              </a:ext>
            </a:extLst>
          </p:cNvPr>
          <p:cNvSpPr txBox="1"/>
          <p:nvPr/>
        </p:nvSpPr>
        <p:spPr>
          <a:xfrm>
            <a:off x="1157473" y="5430754"/>
            <a:ext cx="577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Nucleic</a:t>
            </a:r>
            <a:r>
              <a:rPr lang="it-IT" sz="1600" b="1" dirty="0"/>
              <a:t> acid (or </a:t>
            </a:r>
            <a:r>
              <a:rPr lang="it-IT" sz="1600" b="1" dirty="0" err="1"/>
              <a:t>genetic</a:t>
            </a:r>
            <a:r>
              <a:rPr lang="it-IT" sz="1600" b="1" dirty="0"/>
              <a:t>) </a:t>
            </a:r>
            <a:r>
              <a:rPr lang="it-IT" sz="1600" b="1" dirty="0" err="1"/>
              <a:t>vaccines</a:t>
            </a:r>
            <a:r>
              <a:rPr lang="it-IT" sz="1600" dirty="0"/>
              <a:t> are a new </a:t>
            </a:r>
            <a:r>
              <a:rPr lang="it-IT" sz="1600" dirty="0" err="1"/>
              <a:t>approach</a:t>
            </a:r>
            <a:r>
              <a:rPr lang="it-IT" sz="1600" dirty="0"/>
              <a:t> to </a:t>
            </a:r>
            <a:r>
              <a:rPr lang="it-IT" sz="1600" b="1" dirty="0" err="1"/>
              <a:t>immunization</a:t>
            </a:r>
            <a:r>
              <a:rPr lang="it-IT" sz="1600" dirty="0"/>
              <a:t> and </a:t>
            </a:r>
            <a:r>
              <a:rPr lang="it-IT" sz="1600" dirty="0" err="1"/>
              <a:t>immunotherapy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, </a:t>
            </a:r>
            <a:r>
              <a:rPr lang="it-IT" sz="1600" dirty="0" err="1"/>
              <a:t>rather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a live or </a:t>
            </a:r>
            <a:r>
              <a:rPr lang="it-IT" sz="1600" dirty="0" err="1"/>
              <a:t>inactivated</a:t>
            </a:r>
            <a:r>
              <a:rPr lang="it-IT" sz="1600" dirty="0"/>
              <a:t> </a:t>
            </a:r>
            <a:r>
              <a:rPr lang="it-IT" sz="1600" dirty="0" err="1"/>
              <a:t>organism</a:t>
            </a:r>
            <a:r>
              <a:rPr lang="it-IT" sz="1600" dirty="0"/>
              <a:t> (or a </a:t>
            </a:r>
            <a:r>
              <a:rPr lang="it-IT" sz="1600" dirty="0" err="1"/>
              <a:t>subunit</a:t>
            </a:r>
            <a:r>
              <a:rPr lang="it-IT" sz="1600" dirty="0"/>
              <a:t> </a:t>
            </a:r>
            <a:r>
              <a:rPr lang="it-IT" sz="1600" dirty="0" err="1"/>
              <a:t>thereof</a:t>
            </a:r>
            <a:r>
              <a:rPr lang="it-IT" sz="1600" dirty="0"/>
              <a:t>), </a:t>
            </a:r>
            <a:r>
              <a:rPr lang="it-IT" sz="1600" dirty="0" err="1"/>
              <a:t>one</a:t>
            </a:r>
            <a:r>
              <a:rPr lang="it-IT" sz="1600" dirty="0"/>
              <a:t> or more </a:t>
            </a:r>
            <a:r>
              <a:rPr lang="it-IT" sz="1600" b="1" dirty="0" err="1"/>
              <a:t>genes</a:t>
            </a:r>
            <a:r>
              <a:rPr lang="it-IT" sz="1600" dirty="0"/>
              <a:t> 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encode</a:t>
            </a:r>
            <a:r>
              <a:rPr lang="it-IT" sz="1600" dirty="0"/>
              <a:t> </a:t>
            </a:r>
            <a:r>
              <a:rPr lang="it-IT" sz="1600" dirty="0" err="1"/>
              <a:t>proteins</a:t>
            </a:r>
            <a:r>
              <a:rPr lang="it-IT" sz="1600" dirty="0"/>
              <a:t> of the </a:t>
            </a:r>
            <a:r>
              <a:rPr lang="it-IT" sz="1600" dirty="0" err="1"/>
              <a:t>pathogen</a:t>
            </a:r>
            <a:r>
              <a:rPr lang="it-IT" sz="1600" dirty="0"/>
              <a:t> are </a:t>
            </a:r>
            <a:r>
              <a:rPr lang="it-IT" sz="1600" dirty="0" err="1"/>
              <a:t>delivered</a:t>
            </a:r>
            <a:r>
              <a:rPr lang="it-IT" sz="1600" dirty="0"/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C72446-6AFB-B246-984B-E8C85B0C4504}"/>
              </a:ext>
            </a:extLst>
          </p:cNvPr>
          <p:cNvSpPr txBox="1"/>
          <p:nvPr/>
        </p:nvSpPr>
        <p:spPr>
          <a:xfrm>
            <a:off x="1259632" y="1137933"/>
            <a:ext cx="164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EBBF1B-6423-3549-9510-F726B4642130}"/>
              </a:ext>
            </a:extLst>
          </p:cNvPr>
          <p:cNvSpPr txBox="1"/>
          <p:nvPr/>
        </p:nvSpPr>
        <p:spPr>
          <a:xfrm>
            <a:off x="1291291" y="3268259"/>
            <a:ext cx="377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28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PROs/CONs of nuclei acid vaccines:</a:t>
            </a:r>
            <a:endParaRPr lang="it-IT" sz="6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EDE2-9923-3D41-986D-54B83F00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63" y="1625758"/>
            <a:ext cx="7874732" cy="434873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b="1" dirty="0"/>
              <a:t>DEVELOPMENT SPEED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Can be developed based on sequence information alone 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The availability of coding sequences for viral protein(s) suffices to start vaccine development, rather than having to depend on the ability to culture the virus or engineered recombinant proteins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Can be </a:t>
            </a:r>
            <a:r>
              <a:rPr lang="en-GB" sz="1600" dirty="0" err="1"/>
              <a:t>adatpted</a:t>
            </a:r>
            <a:r>
              <a:rPr lang="en-GB" sz="1600" dirty="0"/>
              <a:t> quickly if/when new viral variant emerge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1800" b="1" dirty="0"/>
              <a:t>QUALITY OF IMMUNE RESPONSE</a:t>
            </a:r>
          </a:p>
          <a:p>
            <a:pPr>
              <a:spcBef>
                <a:spcPts val="600"/>
              </a:spcBef>
            </a:pPr>
            <a:r>
              <a:rPr lang="it-IT" sz="1800" dirty="0" err="1"/>
              <a:t>Protein</a:t>
            </a:r>
            <a:r>
              <a:rPr lang="it-IT" sz="1800" dirty="0"/>
              <a:t> </a:t>
            </a:r>
            <a:r>
              <a:rPr lang="it-IT" sz="1800" dirty="0" err="1"/>
              <a:t>antigens</a:t>
            </a:r>
            <a:r>
              <a:rPr lang="it-IT" sz="1800" dirty="0"/>
              <a:t> are </a:t>
            </a:r>
            <a:r>
              <a:rPr lang="it-IT" sz="1800" dirty="0" err="1"/>
              <a:t>synthesized</a:t>
            </a:r>
            <a:r>
              <a:rPr lang="it-IT" sz="1800" dirty="0"/>
              <a:t> by </a:t>
            </a:r>
            <a:r>
              <a:rPr lang="it-IT" sz="1800" dirty="0" err="1"/>
              <a:t>our</a:t>
            </a:r>
            <a:r>
              <a:rPr lang="it-IT" sz="1800" dirty="0"/>
              <a:t> </a:t>
            </a:r>
            <a:r>
              <a:rPr lang="it-IT" sz="1800" dirty="0" err="1"/>
              <a:t>own</a:t>
            </a:r>
            <a:r>
              <a:rPr lang="it-IT" sz="1800" dirty="0"/>
              <a:t> </a:t>
            </a:r>
            <a:r>
              <a:rPr lang="it-IT" sz="1800" dirty="0" err="1"/>
              <a:t>cells</a:t>
            </a:r>
            <a:endParaRPr lang="it-IT" sz="1800" dirty="0"/>
          </a:p>
          <a:p>
            <a:pPr lvl="1">
              <a:spcBef>
                <a:spcPts val="600"/>
              </a:spcBef>
            </a:pPr>
            <a:r>
              <a:rPr lang="it-IT" sz="1600" dirty="0" err="1"/>
              <a:t>better</a:t>
            </a:r>
            <a:r>
              <a:rPr lang="it-IT" sz="1600" dirty="0"/>
              <a:t> </a:t>
            </a:r>
            <a:r>
              <a:rPr lang="it-IT" sz="1600" dirty="0" err="1"/>
              <a:t>mimick</a:t>
            </a:r>
            <a:r>
              <a:rPr lang="it-IT" sz="1600" dirty="0"/>
              <a:t> of </a:t>
            </a:r>
            <a:r>
              <a:rPr lang="it-IT" sz="1600" dirty="0" err="1"/>
              <a:t>viral</a:t>
            </a:r>
            <a:r>
              <a:rPr lang="it-IT" sz="1600" dirty="0"/>
              <a:t> </a:t>
            </a:r>
            <a:r>
              <a:rPr lang="it-IT" sz="1600" dirty="0" err="1"/>
              <a:t>infection</a:t>
            </a:r>
            <a:endParaRPr lang="it-IT" sz="1600" dirty="0"/>
          </a:p>
          <a:p>
            <a:pPr lvl="1">
              <a:spcBef>
                <a:spcPts val="600"/>
              </a:spcBef>
            </a:pPr>
            <a:r>
              <a:rPr lang="it-IT" sz="1600" dirty="0" err="1"/>
              <a:t>ability</a:t>
            </a:r>
            <a:r>
              <a:rPr lang="it-IT" sz="1600" dirty="0"/>
              <a:t> to </a:t>
            </a:r>
            <a:r>
              <a:rPr lang="it-IT" sz="1600" dirty="0" err="1"/>
              <a:t>stimulate</a:t>
            </a:r>
            <a:r>
              <a:rPr lang="it-IT" sz="1600" dirty="0"/>
              <a:t> </a:t>
            </a:r>
            <a:r>
              <a:rPr lang="it-IT" sz="1600" dirty="0" err="1"/>
              <a:t>both</a:t>
            </a:r>
            <a:r>
              <a:rPr lang="it-IT" sz="1600" dirty="0"/>
              <a:t> the </a:t>
            </a:r>
            <a:r>
              <a:rPr lang="it-IT" sz="1600" dirty="0" err="1"/>
              <a:t>humoral</a:t>
            </a:r>
            <a:r>
              <a:rPr lang="it-IT" sz="1600" dirty="0"/>
              <a:t> and </a:t>
            </a:r>
            <a:r>
              <a:rPr lang="it-IT" sz="1600" dirty="0" err="1"/>
              <a:t>cellular</a:t>
            </a:r>
            <a:r>
              <a:rPr lang="it-IT" sz="1600" dirty="0"/>
              <a:t> </a:t>
            </a:r>
            <a:r>
              <a:rPr lang="it-IT" sz="1600" dirty="0" err="1"/>
              <a:t>arms</a:t>
            </a:r>
            <a:r>
              <a:rPr lang="it-IT" sz="1600" dirty="0"/>
              <a:t> of the </a:t>
            </a:r>
            <a:r>
              <a:rPr lang="it-IT" sz="1600" dirty="0" err="1"/>
              <a:t>adaptive</a:t>
            </a:r>
            <a:r>
              <a:rPr lang="it-IT" sz="1600" dirty="0"/>
              <a:t> immune </a:t>
            </a:r>
            <a:r>
              <a:rPr lang="it-IT" sz="1600" dirty="0" err="1"/>
              <a:t>system</a:t>
            </a:r>
            <a:endParaRPr lang="it-IT" sz="1600" dirty="0"/>
          </a:p>
          <a:p>
            <a:pPr marL="0" indent="0">
              <a:spcBef>
                <a:spcPts val="600"/>
              </a:spcBef>
              <a:buNone/>
            </a:pPr>
            <a:br>
              <a:rPr lang="it-IT" sz="2000" dirty="0"/>
            </a:b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0DB658D-C41B-7A49-9DFA-4F68433AAE5D}"/>
              </a:ext>
            </a:extLst>
          </p:cNvPr>
          <p:cNvSpPr/>
          <p:nvPr/>
        </p:nvSpPr>
        <p:spPr>
          <a:xfrm>
            <a:off x="644725" y="6182609"/>
            <a:ext cx="5371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/>
              <a:t>Further</a:t>
            </a:r>
            <a:r>
              <a:rPr lang="it-IT" sz="1400" dirty="0"/>
              <a:t> </a:t>
            </a:r>
            <a:r>
              <a:rPr lang="it-IT" sz="1400" dirty="0" err="1"/>
              <a:t>reading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https://www.nature.com/articles/s41563-020-0746-0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95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PROs/CONs of nuclei acid vaccines:</a:t>
            </a:r>
            <a:endParaRPr lang="it-IT" sz="6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0DB658D-C41B-7A49-9DFA-4F68433AAE5D}"/>
              </a:ext>
            </a:extLst>
          </p:cNvPr>
          <p:cNvSpPr/>
          <p:nvPr/>
        </p:nvSpPr>
        <p:spPr>
          <a:xfrm>
            <a:off x="644725" y="6182609"/>
            <a:ext cx="5371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https://www.nature.com/articles/s41563-020-0746-0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32EC81-3B61-E74F-8A9F-B700D04C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9" r="13278"/>
          <a:stretch/>
        </p:blipFill>
        <p:spPr bwMode="auto">
          <a:xfrm rot="10800000">
            <a:off x="4735619" y="1497394"/>
            <a:ext cx="3600399" cy="201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570746D-5C01-5C40-8374-9FA3EAE8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19" y="1497396"/>
            <a:ext cx="3904554" cy="20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6CA2D-076F-1E42-8977-F948108FE620}"/>
              </a:ext>
            </a:extLst>
          </p:cNvPr>
          <p:cNvSpPr txBox="1">
            <a:spLocks/>
          </p:cNvSpPr>
          <p:nvPr/>
        </p:nvSpPr>
        <p:spPr>
          <a:xfrm>
            <a:off x="1269268" y="3746605"/>
            <a:ext cx="5912708" cy="193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it-IT" sz="1600" b="1" dirty="0"/>
              <a:t>NEED FOR A DELIVERY SYSTEM</a:t>
            </a:r>
          </a:p>
          <a:p>
            <a:pPr>
              <a:spcBef>
                <a:spcPts val="600"/>
              </a:spcBef>
            </a:pPr>
            <a:r>
              <a:rPr lang="it-IT" sz="1600" dirty="0" err="1"/>
              <a:t>Naked</a:t>
            </a:r>
            <a:r>
              <a:rPr lang="it-IT" sz="1600" dirty="0"/>
              <a:t> </a:t>
            </a:r>
            <a:r>
              <a:rPr lang="it-IT" sz="1600" dirty="0" err="1"/>
              <a:t>nucleic</a:t>
            </a:r>
            <a:r>
              <a:rPr lang="it-IT" sz="1600" dirty="0"/>
              <a:t> acid do </a:t>
            </a:r>
            <a:r>
              <a:rPr lang="it-IT" sz="1600" dirty="0" err="1"/>
              <a:t>not</a:t>
            </a:r>
            <a:r>
              <a:rPr lang="it-IT" sz="1600" dirty="0"/>
              <a:t> cross </a:t>
            </a:r>
            <a:r>
              <a:rPr lang="it-IT" sz="1600" dirty="0" err="1"/>
              <a:t>cell</a:t>
            </a:r>
            <a:r>
              <a:rPr lang="it-IT" sz="1600" dirty="0"/>
              <a:t> </a:t>
            </a:r>
            <a:r>
              <a:rPr lang="it-IT" sz="1600" dirty="0" err="1"/>
              <a:t>membranes</a:t>
            </a:r>
            <a:endParaRPr lang="it-IT" sz="1600" dirty="0"/>
          </a:p>
          <a:p>
            <a:pPr lvl="1">
              <a:spcBef>
                <a:spcPts val="600"/>
              </a:spcBef>
            </a:pPr>
            <a:r>
              <a:rPr lang="it-IT" sz="1400" dirty="0" err="1"/>
              <a:t>Viral</a:t>
            </a:r>
            <a:r>
              <a:rPr lang="it-IT" sz="1400" dirty="0"/>
              <a:t> </a:t>
            </a:r>
            <a:r>
              <a:rPr lang="it-IT" sz="1400" dirty="0" err="1"/>
              <a:t>vector</a:t>
            </a:r>
            <a:r>
              <a:rPr lang="it-IT" sz="1400" dirty="0"/>
              <a:t> (DNA or RNA)</a:t>
            </a:r>
          </a:p>
          <a:p>
            <a:pPr lvl="1">
              <a:spcBef>
                <a:spcPts val="600"/>
              </a:spcBef>
            </a:pPr>
            <a:r>
              <a:rPr lang="it-IT" sz="1400" dirty="0" err="1"/>
              <a:t>Electroporation</a:t>
            </a:r>
            <a:r>
              <a:rPr lang="it-IT" sz="1400" dirty="0"/>
              <a:t>, gene </a:t>
            </a:r>
            <a:r>
              <a:rPr lang="it-IT" sz="1400" dirty="0" err="1"/>
              <a:t>guns</a:t>
            </a:r>
            <a:r>
              <a:rPr lang="it-IT" sz="1400" dirty="0"/>
              <a:t> (DNA)</a:t>
            </a:r>
          </a:p>
          <a:p>
            <a:pPr lvl="1">
              <a:spcBef>
                <a:spcPts val="600"/>
              </a:spcBef>
            </a:pPr>
            <a:r>
              <a:rPr lang="it-IT" sz="1400" dirty="0" err="1"/>
              <a:t>Lipid</a:t>
            </a:r>
            <a:r>
              <a:rPr lang="it-IT" sz="1400" dirty="0"/>
              <a:t> </a:t>
            </a:r>
            <a:r>
              <a:rPr lang="it-IT" sz="1400" dirty="0" err="1"/>
              <a:t>nanoparticles</a:t>
            </a:r>
            <a:r>
              <a:rPr lang="it-IT" sz="1400" dirty="0"/>
              <a:t> (</a:t>
            </a:r>
            <a:r>
              <a:rPr lang="it-IT" sz="1400" dirty="0" err="1"/>
              <a:t>mRNA</a:t>
            </a:r>
            <a:r>
              <a:rPr lang="it-IT" sz="1400" dirty="0"/>
              <a:t>)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D413C0-C594-1644-A632-B0A2ADA58E56}"/>
              </a:ext>
            </a:extLst>
          </p:cNvPr>
          <p:cNvSpPr txBox="1"/>
          <p:nvPr/>
        </p:nvSpPr>
        <p:spPr>
          <a:xfrm>
            <a:off x="1059735" y="3145417"/>
            <a:ext cx="1084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Viral</a:t>
            </a:r>
            <a:r>
              <a:rPr lang="it-IT" sz="1400" dirty="0"/>
              <a:t> </a:t>
            </a:r>
            <a:r>
              <a:rPr lang="it-IT" sz="1400" dirty="0" err="1"/>
              <a:t>vectors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D9F133-8022-BE42-B733-BAED8A12BA5B}"/>
              </a:ext>
            </a:extLst>
          </p:cNvPr>
          <p:cNvSpPr txBox="1"/>
          <p:nvPr/>
        </p:nvSpPr>
        <p:spPr>
          <a:xfrm>
            <a:off x="4706846" y="3123740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826179-43FA-A240-8900-7245577F9A69}"/>
              </a:ext>
            </a:extLst>
          </p:cNvPr>
          <p:cNvSpPr txBox="1"/>
          <p:nvPr/>
        </p:nvSpPr>
        <p:spPr>
          <a:xfrm>
            <a:off x="6397281" y="3106567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mRNA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0934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How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mRNA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/LNP Vaccine Works</a:t>
            </a: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Content Placeholder 4" descr="A picture containing chart, diagram, bubble chart&#10;&#10;Description automatically generated">
            <a:extLst>
              <a:ext uri="{FF2B5EF4-FFF2-40B4-BE49-F238E27FC236}">
                <a16:creationId xmlns:a16="http://schemas.microsoft.com/office/drawing/2014/main" id="{9B69859F-6F22-9440-8C9E-BC74B26B5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121" y="1611938"/>
            <a:ext cx="6541758" cy="3091119"/>
          </a:xfrm>
        </p:spPr>
      </p:pic>
    </p:spTree>
    <p:extLst>
      <p:ext uri="{BB962C8B-B14F-4D97-AF65-F5344CB8AC3E}">
        <p14:creationId xmlns:p14="http://schemas.microsoft.com/office/powerpoint/2010/main" val="55432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mRNA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: the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active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ingredient</a:t>
            </a:r>
            <a:endParaRPr lang="it-IT" sz="2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37AE87-48C9-FF41-8816-A9AADAB4D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290" y="1417638"/>
            <a:ext cx="5729420" cy="327769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1D57795-683D-7E44-8623-92B5820DB043}"/>
              </a:ext>
            </a:extLst>
          </p:cNvPr>
          <p:cNvSpPr/>
          <p:nvPr/>
        </p:nvSpPr>
        <p:spPr>
          <a:xfrm>
            <a:off x="4042609" y="4253078"/>
            <a:ext cx="25398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000" b="1" dirty="0"/>
              <a:t>RNA </a:t>
            </a:r>
            <a:r>
              <a:rPr lang="it-IT" sz="1000" b="1" dirty="0" err="1"/>
              <a:t>modification</a:t>
            </a:r>
            <a:r>
              <a:rPr lang="it-IT" sz="1000" dirty="0"/>
              <a:t>: use of </a:t>
            </a:r>
            <a:r>
              <a:rPr lang="it-IT" sz="1000" dirty="0" err="1"/>
              <a:t>ψ</a:t>
            </a:r>
            <a:r>
              <a:rPr lang="it-IT" sz="1000" dirty="0"/>
              <a:t>-uridine </a:t>
            </a:r>
            <a:r>
              <a:rPr lang="it-IT" sz="1000" dirty="0" err="1"/>
              <a:t>reduces</a:t>
            </a:r>
            <a:r>
              <a:rPr lang="it-IT" sz="1000" dirty="0"/>
              <a:t> innate </a:t>
            </a:r>
            <a:r>
              <a:rPr lang="it-IT" sz="1000" dirty="0" err="1"/>
              <a:t>sensing</a:t>
            </a:r>
            <a:r>
              <a:rPr lang="it-IT" sz="1000" dirty="0"/>
              <a:t> </a:t>
            </a:r>
            <a:r>
              <a:rPr lang="it-IT" sz="1000" dirty="0" err="1"/>
              <a:t>promoting</a:t>
            </a:r>
            <a:r>
              <a:rPr lang="it-IT" sz="1000" dirty="0"/>
              <a:t> </a:t>
            </a:r>
            <a:r>
              <a:rPr lang="it-IT" sz="1000" dirty="0" err="1"/>
              <a:t>expression</a:t>
            </a:r>
            <a:endParaRPr lang="it-IT" sz="1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AC711E-3E75-E142-B380-B71AAFA2B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111" y="2337066"/>
            <a:ext cx="1841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active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ingredient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Comirnaty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® vs Moderna</a:t>
            </a: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DAC711E-3E75-E142-B380-B71AAFA2B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111" y="2337066"/>
            <a:ext cx="184150" cy="171450"/>
          </a:xfrm>
          <a:prstGeom prst="rect">
            <a:avLst/>
          </a:prstGeom>
        </p:spPr>
      </p:pic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977E6A8-D392-0541-89E7-72ECA3BC8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65841"/>
              </p:ext>
            </p:extLst>
          </p:nvPr>
        </p:nvGraphicFramePr>
        <p:xfrm>
          <a:off x="1069730" y="2791341"/>
          <a:ext cx="700453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109">
                  <a:extLst>
                    <a:ext uri="{9D8B030D-6E8A-4147-A177-3AD203B41FA5}">
                      <a16:colId xmlns:a16="http://schemas.microsoft.com/office/drawing/2014/main" val="2139678336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val="3567350545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944716400"/>
                    </a:ext>
                  </a:extLst>
                </a:gridCol>
              </a:tblGrid>
              <a:tr h="31183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Comirnaty</a:t>
                      </a:r>
                      <a:r>
                        <a:rPr lang="it-IT" dirty="0"/>
                        <a:t>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Moderna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27482"/>
                  </a:ext>
                </a:extLst>
              </a:tr>
              <a:tr h="311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5’-CAP; </a:t>
                      </a:r>
                      <a:r>
                        <a:rPr lang="it-IT" dirty="0" err="1"/>
                        <a:t>Optimized</a:t>
                      </a:r>
                      <a:r>
                        <a:rPr lang="it-IT" dirty="0"/>
                        <a:t> UTR; </a:t>
                      </a:r>
                      <a:r>
                        <a:rPr lang="it-IT" dirty="0" err="1"/>
                        <a:t>PolyA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73499"/>
                  </a:ext>
                </a:extLst>
              </a:tr>
              <a:tr h="311834">
                <a:tc>
                  <a:txBody>
                    <a:bodyPr/>
                    <a:lstStyle/>
                    <a:p>
                      <a:r>
                        <a:rPr lang="it-IT" dirty="0" err="1"/>
                        <a:t>Coding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Sequence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Full </a:t>
                      </a:r>
                      <a:r>
                        <a:rPr lang="it-IT" dirty="0" err="1"/>
                        <a:t>Length</a:t>
                      </a:r>
                      <a:r>
                        <a:rPr lang="it-IT" dirty="0"/>
                        <a:t> Spike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Full </a:t>
                      </a:r>
                      <a:r>
                        <a:rPr lang="it-IT" dirty="0" err="1"/>
                        <a:t>Length</a:t>
                      </a:r>
                      <a:r>
                        <a:rPr lang="it-IT" dirty="0"/>
                        <a:t> Spike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055264"/>
                  </a:ext>
                </a:extLst>
              </a:tr>
              <a:tr h="311834">
                <a:tc>
                  <a:txBody>
                    <a:bodyPr/>
                    <a:lstStyle/>
                    <a:p>
                      <a:r>
                        <a:rPr lang="it-IT" dirty="0" err="1"/>
                        <a:t>Pre</a:t>
                      </a:r>
                      <a:r>
                        <a:rPr lang="it-IT" dirty="0"/>
                        <a:t>-fusion </a:t>
                      </a:r>
                      <a:r>
                        <a:rPr lang="it-IT" dirty="0" err="1"/>
                        <a:t>stabilized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87753"/>
                  </a:ext>
                </a:extLst>
              </a:tr>
              <a:tr h="311834">
                <a:tc>
                  <a:txBody>
                    <a:bodyPr/>
                    <a:lstStyle/>
                    <a:p>
                      <a:r>
                        <a:rPr lang="it-IT" dirty="0" err="1"/>
                        <a:t>Codon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optimization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88870"/>
                  </a:ext>
                </a:extLst>
              </a:tr>
              <a:tr h="311834">
                <a:tc>
                  <a:txBody>
                    <a:bodyPr/>
                    <a:lstStyle/>
                    <a:p>
                      <a:r>
                        <a:rPr lang="it-IT" dirty="0"/>
                        <a:t>RNA </a:t>
                      </a:r>
                      <a:r>
                        <a:rPr lang="it-IT" dirty="0" err="1"/>
                        <a:t>modification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M1-ψ-uridine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M1-ψ-uridine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3148"/>
                  </a:ext>
                </a:extLst>
              </a:tr>
            </a:tbl>
          </a:graphicData>
        </a:graphic>
      </p:graphicFrame>
      <p:pic>
        <p:nvPicPr>
          <p:cNvPr id="12" name="Segnaposto contenuto 4">
            <a:extLst>
              <a:ext uri="{FF2B5EF4-FFF2-40B4-BE49-F238E27FC236}">
                <a16:creationId xmlns:a16="http://schemas.microsoft.com/office/drawing/2014/main" id="{FC8B5D7F-4C16-E042-9063-C027039F0B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449" y="1488886"/>
            <a:ext cx="5795102" cy="9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7463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E9865-8E48-6D4A-9CAE-5973357C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5’-CAP (7-methylguanylate),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UTRs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polyA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are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critical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for the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formation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of a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translation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initiation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complex</a:t>
            </a:r>
            <a:endParaRPr lang="it-IT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Immagine 1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D2485963-9990-4D47-89E4-C1DE6C962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21101BB-EE9C-D547-BFDF-C848E968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4C2313E-1BC2-0C46-8D05-BBB4035C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05" y="4471818"/>
            <a:ext cx="6392325" cy="2698219"/>
          </a:xfrm>
        </p:spPr>
        <p:txBody>
          <a:bodyPr>
            <a:normAutofit/>
          </a:bodyPr>
          <a:lstStyle/>
          <a:p>
            <a:r>
              <a:rPr lang="it-IT" sz="1600" dirty="0"/>
              <a:t>RNA can be </a:t>
            </a:r>
            <a:r>
              <a:rPr lang="it-IT" sz="1600" dirty="0" err="1"/>
              <a:t>efficiently</a:t>
            </a:r>
            <a:r>
              <a:rPr lang="it-IT" sz="1600" dirty="0"/>
              <a:t> </a:t>
            </a:r>
            <a:r>
              <a:rPr lang="it-IT" sz="1600" dirty="0" err="1"/>
              <a:t>synthesized</a:t>
            </a:r>
            <a:r>
              <a:rPr lang="it-IT" sz="1600" dirty="0"/>
              <a:t> in vitro (by in vitro </a:t>
            </a:r>
            <a:r>
              <a:rPr lang="it-IT" sz="1600" dirty="0" err="1"/>
              <a:t>transcription</a:t>
            </a:r>
            <a:r>
              <a:rPr lang="it-IT" sz="1600" dirty="0"/>
              <a:t>, IVT) with </a:t>
            </a:r>
            <a:r>
              <a:rPr lang="it-IT" sz="1600" dirty="0" err="1"/>
              <a:t>prokaryotic</a:t>
            </a:r>
            <a:r>
              <a:rPr lang="it-IT" sz="1600" dirty="0"/>
              <a:t> </a:t>
            </a:r>
            <a:r>
              <a:rPr lang="it-IT" sz="1600" dirty="0" err="1"/>
              <a:t>phage</a:t>
            </a:r>
            <a:r>
              <a:rPr lang="it-IT" sz="1600" dirty="0"/>
              <a:t> </a:t>
            </a:r>
            <a:r>
              <a:rPr lang="it-IT" sz="1600" dirty="0" err="1"/>
              <a:t>polymerases</a:t>
            </a:r>
            <a:r>
              <a:rPr lang="it-IT" sz="1600" dirty="0"/>
              <a:t>, </a:t>
            </a:r>
            <a:r>
              <a:rPr lang="it-IT" sz="1600" dirty="0" err="1"/>
              <a:t>such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T7</a:t>
            </a:r>
          </a:p>
          <a:p>
            <a:r>
              <a:rPr lang="it-IT" sz="1600" dirty="0"/>
              <a:t>The </a:t>
            </a:r>
            <a:r>
              <a:rPr lang="it-IT" sz="1600" dirty="0" err="1"/>
              <a:t>cap</a:t>
            </a:r>
            <a:r>
              <a:rPr lang="it-IT" sz="1600" dirty="0"/>
              <a:t> and </a:t>
            </a:r>
            <a:r>
              <a:rPr lang="it-IT" sz="1600" dirty="0" err="1"/>
              <a:t>poly</a:t>
            </a:r>
            <a:r>
              <a:rPr lang="it-IT" sz="1600" dirty="0"/>
              <a:t>(A) </a:t>
            </a:r>
            <a:r>
              <a:rPr lang="it-IT" sz="1600" dirty="0" err="1"/>
              <a:t>tail</a:t>
            </a:r>
            <a:r>
              <a:rPr lang="it-IT" sz="1600" dirty="0"/>
              <a:t> </a:t>
            </a:r>
            <a:r>
              <a:rPr lang="it-IT" sz="1600" dirty="0" err="1"/>
              <a:t>structures</a:t>
            </a:r>
            <a:r>
              <a:rPr lang="it-IT" sz="1600" dirty="0"/>
              <a:t> can be </a:t>
            </a:r>
            <a:r>
              <a:rPr lang="it-IT" sz="1600" dirty="0" err="1"/>
              <a:t>added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or </a:t>
            </a:r>
            <a:r>
              <a:rPr lang="it-IT" sz="1600" dirty="0" err="1"/>
              <a:t>after</a:t>
            </a:r>
            <a:r>
              <a:rPr lang="it-IT" sz="1600" dirty="0"/>
              <a:t> the </a:t>
            </a:r>
            <a:r>
              <a:rPr lang="it-IT" sz="1600" dirty="0" err="1"/>
              <a:t>synthesis</a:t>
            </a:r>
            <a:r>
              <a:rPr lang="it-IT" sz="1600" dirty="0"/>
              <a:t> by </a:t>
            </a:r>
            <a:r>
              <a:rPr lang="it-IT" sz="1600" dirty="0" err="1"/>
              <a:t>enzymatic</a:t>
            </a:r>
            <a:r>
              <a:rPr lang="it-IT" sz="1600" dirty="0"/>
              <a:t> </a:t>
            </a:r>
            <a:r>
              <a:rPr lang="it-IT" sz="1600" dirty="0" err="1"/>
              <a:t>reactions</a:t>
            </a:r>
            <a:r>
              <a:rPr lang="it-IT" sz="1600" dirty="0"/>
              <a:t> with </a:t>
            </a:r>
            <a:r>
              <a:rPr lang="it-IT" sz="1600" dirty="0" err="1"/>
              <a:t>capping</a:t>
            </a:r>
            <a:r>
              <a:rPr lang="it-IT" sz="1600" dirty="0"/>
              <a:t> </a:t>
            </a:r>
            <a:r>
              <a:rPr lang="it-IT" sz="1600" dirty="0" err="1"/>
              <a:t>enzymes</a:t>
            </a:r>
            <a:r>
              <a:rPr lang="it-IT" sz="1600" dirty="0"/>
              <a:t> and </a:t>
            </a:r>
            <a:r>
              <a:rPr lang="it-IT" sz="1600" dirty="0" err="1"/>
              <a:t>Poly</a:t>
            </a:r>
            <a:r>
              <a:rPr lang="it-IT" sz="1600" dirty="0"/>
              <a:t>(A) </a:t>
            </a:r>
            <a:r>
              <a:rPr lang="it-IT" sz="1600" dirty="0" err="1"/>
              <a:t>Polymerase</a:t>
            </a:r>
            <a:endParaRPr lang="it-IT" sz="1600" dirty="0"/>
          </a:p>
          <a:p>
            <a:r>
              <a:rPr lang="it-IT" sz="1600" dirty="0"/>
              <a:t>5’-CAP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protects</a:t>
            </a:r>
            <a:r>
              <a:rPr lang="it-IT" sz="1600" dirty="0"/>
              <a:t> from innate immune </a:t>
            </a:r>
            <a:r>
              <a:rPr lang="it-IT" sz="1600" dirty="0" err="1"/>
              <a:t>sensing</a:t>
            </a:r>
            <a:r>
              <a:rPr lang="it-IT" sz="1600" dirty="0"/>
              <a:t> (RIG-I)</a:t>
            </a:r>
          </a:p>
        </p:txBody>
      </p:sp>
      <p:pic>
        <p:nvPicPr>
          <p:cNvPr id="11" name="Picture 2" descr="mRNA translation initiation loop">
            <a:extLst>
              <a:ext uri="{FF2B5EF4-FFF2-40B4-BE49-F238E27FC236}">
                <a16:creationId xmlns:a16="http://schemas.microsoft.com/office/drawing/2014/main" id="{DEF1D56F-8F94-1246-A1A6-8887DAC9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433" y="1768388"/>
            <a:ext cx="3839169" cy="25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07B4E91-EF63-B143-B951-5842895A8AF3}"/>
              </a:ext>
            </a:extLst>
          </p:cNvPr>
          <p:cNvSpPr/>
          <p:nvPr/>
        </p:nvSpPr>
        <p:spPr>
          <a:xfrm>
            <a:off x="490843" y="6228776"/>
            <a:ext cx="61159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hlinkClick r:id="rId6"/>
              </a:rPr>
              <a:t>https://international.neb.com/tools-and-resources/feature-articles/minding-your-caps-and-tails</a:t>
            </a:r>
            <a:r>
              <a:rPr lang="it-IT" sz="1100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09628F-3615-5A49-98F9-60DE2A03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735" y="1460123"/>
            <a:ext cx="3306698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C56E80-47AA-E94A-90FD-7BA5F762249A}"/>
              </a:ext>
            </a:extLst>
          </p:cNvPr>
          <p:cNvSpPr txBox="1"/>
          <p:nvPr/>
        </p:nvSpPr>
        <p:spPr>
          <a:xfrm>
            <a:off x="1329250" y="3082126"/>
            <a:ext cx="168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Proprietary</a:t>
            </a:r>
            <a:r>
              <a:rPr lang="it-IT" sz="1200" i="1" dirty="0"/>
              <a:t> 7-methylG </a:t>
            </a:r>
            <a:r>
              <a:rPr lang="it-IT" sz="1200" i="1" dirty="0" err="1"/>
              <a:t>analogues</a:t>
            </a:r>
            <a:r>
              <a:rPr lang="it-IT" sz="1200" i="1" dirty="0"/>
              <a:t> can be </a:t>
            </a:r>
            <a:r>
              <a:rPr lang="it-IT" sz="1200" i="1" dirty="0" err="1"/>
              <a:t>used</a:t>
            </a:r>
            <a:r>
              <a:rPr lang="it-IT" sz="1200" i="1" dirty="0"/>
              <a:t> to </a:t>
            </a:r>
            <a:r>
              <a:rPr lang="it-IT" sz="1200" i="1" dirty="0" err="1"/>
              <a:t>increase</a:t>
            </a:r>
            <a:r>
              <a:rPr lang="it-IT" sz="1200" i="1" dirty="0"/>
              <a:t> </a:t>
            </a:r>
            <a:r>
              <a:rPr lang="it-IT" sz="1200" i="1" dirty="0" err="1"/>
              <a:t>translation</a:t>
            </a:r>
            <a:r>
              <a:rPr lang="it-IT" sz="1200" i="1" dirty="0"/>
              <a:t> </a:t>
            </a:r>
            <a:r>
              <a:rPr lang="it-IT" sz="1200" i="1" dirty="0" err="1"/>
              <a:t>efficiency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1968405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1603</Words>
  <Application>Microsoft Macintosh PowerPoint</Application>
  <PresentationFormat>On-screen Show (4:3)</PresentationFormat>
  <Paragraphs>245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Garamond</vt:lpstr>
      <vt:lpstr>Symbol</vt:lpstr>
      <vt:lpstr>Tema di Office</vt:lpstr>
      <vt:lpstr> LA GALENICA CONTINUA ONLINE</vt:lpstr>
      <vt:lpstr>COVID-19 and the Current Health Crisis</vt:lpstr>
      <vt:lpstr>Vaccine platforms</vt:lpstr>
      <vt:lpstr>PROs/CONs of nuclei acid vaccines:</vt:lpstr>
      <vt:lpstr>PROs/CONs of nuclei acid vaccines:</vt:lpstr>
      <vt:lpstr>How mRNA/LNP Vaccine Works</vt:lpstr>
      <vt:lpstr>mRNA: the active ingredient</vt:lpstr>
      <vt:lpstr>The active ingredient: Comirnaty® vs Moderna</vt:lpstr>
      <vt:lpstr>The 5’-CAP (7-methylguanylate), UTRs and polyA are critical for the formation of a translation initiation complex</vt:lpstr>
      <vt:lpstr>Comirnaty® and Moderna vaccines encode for full-length «pre-fusion stabilized» SARS-CoV Spike</vt:lpstr>
      <vt:lpstr>PowerPoint Presentation</vt:lpstr>
      <vt:lpstr>Comirnaty® and Moderna vaccines incorporate 1-Me- ψ-uridine in place of uridine </vt:lpstr>
      <vt:lpstr>Comirnaty® and Moderna vaccine: outstanding questions</vt:lpstr>
      <vt:lpstr>Is a booster dose necessary?</vt:lpstr>
      <vt:lpstr>Comirnaty® and Moderna vaccines provide some level of protection after 1st dose</vt:lpstr>
      <vt:lpstr>Emerging viral variants</vt:lpstr>
      <vt:lpstr>PowerPoint Presentation</vt:lpstr>
      <vt:lpstr>Summary of EU vaccines  (emergency authorized or forthcoming)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IFO - FV Sper-1</dc:creator>
  <cp:lastModifiedBy>Microsoft Office User</cp:lastModifiedBy>
  <cp:revision>103</cp:revision>
  <cp:lastPrinted>2021-01-28T10:53:35Z</cp:lastPrinted>
  <dcterms:created xsi:type="dcterms:W3CDTF">2015-02-23T11:04:54Z</dcterms:created>
  <dcterms:modified xsi:type="dcterms:W3CDTF">2021-01-29T09:40:38Z</dcterms:modified>
</cp:coreProperties>
</file>