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0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A7F6F-0D3D-4C84-A507-6F33D4A4A94B}" v="7" dt="2021-01-29T09:00:22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80" autoAdjust="0"/>
  </p:normalViewPr>
  <p:slideViewPr>
    <p:cSldViewPr>
      <p:cViewPr varScale="1">
        <p:scale>
          <a:sx n="78" d="100"/>
          <a:sy n="78" d="100"/>
        </p:scale>
        <p:origin x="110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Selmin" userId="17e4a277-fcc7-4c6a-ad06-ec342159795d" providerId="ADAL" clId="{5B0A7F6F-0D3D-4C84-A507-6F33D4A4A94B}"/>
    <pc:docChg chg="custSel delSld modSld sldOrd modMainMaster">
      <pc:chgData name="Francesca Selmin" userId="17e4a277-fcc7-4c6a-ad06-ec342159795d" providerId="ADAL" clId="{5B0A7F6F-0D3D-4C84-A507-6F33D4A4A94B}" dt="2021-01-29T09:00:22.721" v="106" actId="1035"/>
      <pc:docMkLst>
        <pc:docMk/>
      </pc:docMkLst>
      <pc:sldChg chg="delSp mod">
        <pc:chgData name="Francesca Selmin" userId="17e4a277-fcc7-4c6a-ad06-ec342159795d" providerId="ADAL" clId="{5B0A7F6F-0D3D-4C84-A507-6F33D4A4A94B}" dt="2021-01-27T09:49:32.970" v="6" actId="478"/>
        <pc:sldMkLst>
          <pc:docMk/>
          <pc:sldMk cId="2426604188" sldId="258"/>
        </pc:sldMkLst>
        <pc:picChg chg="del">
          <ac:chgData name="Francesca Selmin" userId="17e4a277-fcc7-4c6a-ad06-ec342159795d" providerId="ADAL" clId="{5B0A7F6F-0D3D-4C84-A507-6F33D4A4A94B}" dt="2021-01-27T09:49:32.970" v="6" actId="478"/>
          <ac:picMkLst>
            <pc:docMk/>
            <pc:sldMk cId="2426604188" sldId="258"/>
            <ac:picMk id="10" creationId="{1E688A08-852C-4BC9-B269-D3967D10B45C}"/>
          </ac:picMkLst>
        </pc:picChg>
        <pc:picChg chg="del">
          <ac:chgData name="Francesca Selmin" userId="17e4a277-fcc7-4c6a-ad06-ec342159795d" providerId="ADAL" clId="{5B0A7F6F-0D3D-4C84-A507-6F33D4A4A94B}" dt="2021-01-27T09:49:30.363" v="5" actId="478"/>
          <ac:picMkLst>
            <pc:docMk/>
            <pc:sldMk cId="2426604188" sldId="258"/>
            <ac:picMk id="11" creationId="{4B7B327C-6892-4A2A-9E31-5F3DBD08B1B1}"/>
          </ac:picMkLst>
        </pc:picChg>
      </pc:sldChg>
      <pc:sldChg chg="del">
        <pc:chgData name="Francesca Selmin" userId="17e4a277-fcc7-4c6a-ad06-ec342159795d" providerId="ADAL" clId="{5B0A7F6F-0D3D-4C84-A507-6F33D4A4A94B}" dt="2021-01-26T15:26:14.721" v="0" actId="47"/>
        <pc:sldMkLst>
          <pc:docMk/>
          <pc:sldMk cId="3883415006" sldId="261"/>
        </pc:sldMkLst>
      </pc:sldChg>
      <pc:sldChg chg="del">
        <pc:chgData name="Francesca Selmin" userId="17e4a277-fcc7-4c6a-ad06-ec342159795d" providerId="ADAL" clId="{5B0A7F6F-0D3D-4C84-A507-6F33D4A4A94B}" dt="2021-01-26T15:26:14.721" v="0" actId="47"/>
        <pc:sldMkLst>
          <pc:docMk/>
          <pc:sldMk cId="995047595" sldId="263"/>
        </pc:sldMkLst>
      </pc:sldChg>
      <pc:sldChg chg="del">
        <pc:chgData name="Francesca Selmin" userId="17e4a277-fcc7-4c6a-ad06-ec342159795d" providerId="ADAL" clId="{5B0A7F6F-0D3D-4C84-A507-6F33D4A4A94B}" dt="2021-01-26T15:26:14.721" v="0" actId="47"/>
        <pc:sldMkLst>
          <pc:docMk/>
          <pc:sldMk cId="2157261436" sldId="265"/>
        </pc:sldMkLst>
      </pc:sldChg>
      <pc:sldChg chg="del">
        <pc:chgData name="Francesca Selmin" userId="17e4a277-fcc7-4c6a-ad06-ec342159795d" providerId="ADAL" clId="{5B0A7F6F-0D3D-4C84-A507-6F33D4A4A94B}" dt="2021-01-26T15:26:14.721" v="0" actId="47"/>
        <pc:sldMkLst>
          <pc:docMk/>
          <pc:sldMk cId="1886404045" sldId="266"/>
        </pc:sldMkLst>
      </pc:sldChg>
      <pc:sldChg chg="del">
        <pc:chgData name="Francesca Selmin" userId="17e4a277-fcc7-4c6a-ad06-ec342159795d" providerId="ADAL" clId="{5B0A7F6F-0D3D-4C84-A507-6F33D4A4A94B}" dt="2021-01-26T15:26:14.721" v="0" actId="47"/>
        <pc:sldMkLst>
          <pc:docMk/>
          <pc:sldMk cId="12694433" sldId="267"/>
        </pc:sldMkLst>
      </pc:sldChg>
      <pc:sldChg chg="addSp modSp mod">
        <pc:chgData name="Francesca Selmin" userId="17e4a277-fcc7-4c6a-ad06-ec342159795d" providerId="ADAL" clId="{5B0A7F6F-0D3D-4C84-A507-6F33D4A4A94B}" dt="2021-01-29T08:39:50.706" v="89" actId="1076"/>
        <pc:sldMkLst>
          <pc:docMk/>
          <pc:sldMk cId="265341503" sldId="270"/>
        </pc:sldMkLst>
        <pc:spChg chg="add mod">
          <ac:chgData name="Francesca Selmin" userId="17e4a277-fcc7-4c6a-ad06-ec342159795d" providerId="ADAL" clId="{5B0A7F6F-0D3D-4C84-A507-6F33D4A4A94B}" dt="2021-01-29T08:39:50.706" v="89" actId="1076"/>
          <ac:spMkLst>
            <pc:docMk/>
            <pc:sldMk cId="265341503" sldId="270"/>
            <ac:spMk id="12" creationId="{3D8B8386-EFB4-47EA-B876-092188FF1014}"/>
          </ac:spMkLst>
        </pc:spChg>
      </pc:sldChg>
      <pc:sldChg chg="addSp delSp modSp mod">
        <pc:chgData name="Francesca Selmin" userId="17e4a277-fcc7-4c6a-ad06-ec342159795d" providerId="ADAL" clId="{5B0A7F6F-0D3D-4C84-A507-6F33D4A4A94B}" dt="2021-01-29T08:26:32.038" v="60" actId="1076"/>
        <pc:sldMkLst>
          <pc:docMk/>
          <pc:sldMk cId="1049675873" sldId="271"/>
        </pc:sldMkLst>
        <pc:spChg chg="add mod">
          <ac:chgData name="Francesca Selmin" userId="17e4a277-fcc7-4c6a-ad06-ec342159795d" providerId="ADAL" clId="{5B0A7F6F-0D3D-4C84-A507-6F33D4A4A94B}" dt="2021-01-29T08:26:32.038" v="60" actId="1076"/>
          <ac:spMkLst>
            <pc:docMk/>
            <pc:sldMk cId="1049675873" sldId="271"/>
            <ac:spMk id="7" creationId="{40078A2F-6A40-4320-A601-F086ED65CC02}"/>
          </ac:spMkLst>
        </pc:spChg>
        <pc:spChg chg="del">
          <ac:chgData name="Francesca Selmin" userId="17e4a277-fcc7-4c6a-ad06-ec342159795d" providerId="ADAL" clId="{5B0A7F6F-0D3D-4C84-A507-6F33D4A4A94B}" dt="2021-01-29T08:26:26.406" v="59" actId="478"/>
          <ac:spMkLst>
            <pc:docMk/>
            <pc:sldMk cId="1049675873" sldId="271"/>
            <ac:spMk id="8" creationId="{C5DCA5A9-86FB-4B7F-8391-466735CEF9E1}"/>
          </ac:spMkLst>
        </pc:spChg>
      </pc:sldChg>
      <pc:sldChg chg="del">
        <pc:chgData name="Francesca Selmin" userId="17e4a277-fcc7-4c6a-ad06-ec342159795d" providerId="ADAL" clId="{5B0A7F6F-0D3D-4C84-A507-6F33D4A4A94B}" dt="2021-01-26T15:26:14.721" v="0" actId="47"/>
        <pc:sldMkLst>
          <pc:docMk/>
          <pc:sldMk cId="266032985" sldId="272"/>
        </pc:sldMkLst>
      </pc:sldChg>
      <pc:sldChg chg="addSp modSp mod">
        <pc:chgData name="Francesca Selmin" userId="17e4a277-fcc7-4c6a-ad06-ec342159795d" providerId="ADAL" clId="{5B0A7F6F-0D3D-4C84-A507-6F33D4A4A94B}" dt="2021-01-29T09:00:07.139" v="100" actId="6549"/>
        <pc:sldMkLst>
          <pc:docMk/>
          <pc:sldMk cId="1166171756" sldId="279"/>
        </pc:sldMkLst>
        <pc:spChg chg="add mod">
          <ac:chgData name="Francesca Selmin" userId="17e4a277-fcc7-4c6a-ad06-ec342159795d" providerId="ADAL" clId="{5B0A7F6F-0D3D-4C84-A507-6F33D4A4A94B}" dt="2021-01-29T09:00:07.139" v="100" actId="6549"/>
          <ac:spMkLst>
            <pc:docMk/>
            <pc:sldMk cId="1166171756" sldId="279"/>
            <ac:spMk id="3" creationId="{3BC1B783-E102-4381-A4E7-29DCAF52F4DD}"/>
          </ac:spMkLst>
        </pc:spChg>
      </pc:sldChg>
      <pc:sldChg chg="addSp modSp ord">
        <pc:chgData name="Francesca Selmin" userId="17e4a277-fcc7-4c6a-ad06-ec342159795d" providerId="ADAL" clId="{5B0A7F6F-0D3D-4C84-A507-6F33D4A4A94B}" dt="2021-01-29T09:00:13.087" v="101"/>
        <pc:sldMkLst>
          <pc:docMk/>
          <pc:sldMk cId="2797519173" sldId="280"/>
        </pc:sldMkLst>
        <pc:spChg chg="add mod">
          <ac:chgData name="Francesca Selmin" userId="17e4a277-fcc7-4c6a-ad06-ec342159795d" providerId="ADAL" clId="{5B0A7F6F-0D3D-4C84-A507-6F33D4A4A94B}" dt="2021-01-29T09:00:13.087" v="101"/>
          <ac:spMkLst>
            <pc:docMk/>
            <pc:sldMk cId="2797519173" sldId="280"/>
            <ac:spMk id="15" creationId="{A5D27D8E-14FD-42CD-B155-2C2F157FAC42}"/>
          </ac:spMkLst>
        </pc:spChg>
      </pc:sldChg>
      <pc:sldChg chg="addSp modSp mod">
        <pc:chgData name="Francesca Selmin" userId="17e4a277-fcc7-4c6a-ad06-ec342159795d" providerId="ADAL" clId="{5B0A7F6F-0D3D-4C84-A507-6F33D4A4A94B}" dt="2021-01-29T09:00:22.721" v="106" actId="1035"/>
        <pc:sldMkLst>
          <pc:docMk/>
          <pc:sldMk cId="2571013007" sldId="281"/>
        </pc:sldMkLst>
        <pc:spChg chg="mod">
          <ac:chgData name="Francesca Selmin" userId="17e4a277-fcc7-4c6a-ad06-ec342159795d" providerId="ADAL" clId="{5B0A7F6F-0D3D-4C84-A507-6F33D4A4A94B}" dt="2021-01-29T09:00:22.721" v="106" actId="1035"/>
          <ac:spMkLst>
            <pc:docMk/>
            <pc:sldMk cId="2571013007" sldId="281"/>
            <ac:spMk id="7" creationId="{DEAD6DCB-EE40-4AB8-889F-C1AE6D04B8F1}"/>
          </ac:spMkLst>
        </pc:spChg>
        <pc:spChg chg="mod">
          <ac:chgData name="Francesca Selmin" userId="17e4a277-fcc7-4c6a-ad06-ec342159795d" providerId="ADAL" clId="{5B0A7F6F-0D3D-4C84-A507-6F33D4A4A94B}" dt="2021-01-29T09:00:22.721" v="106" actId="1035"/>
          <ac:spMkLst>
            <pc:docMk/>
            <pc:sldMk cId="2571013007" sldId="281"/>
            <ac:spMk id="9" creationId="{1866792A-7E46-4ADE-A3CE-6F393DF0420C}"/>
          </ac:spMkLst>
        </pc:spChg>
        <pc:spChg chg="mod">
          <ac:chgData name="Francesca Selmin" userId="17e4a277-fcc7-4c6a-ad06-ec342159795d" providerId="ADAL" clId="{5B0A7F6F-0D3D-4C84-A507-6F33D4A4A94B}" dt="2021-01-29T09:00:22.721" v="106" actId="1035"/>
          <ac:spMkLst>
            <pc:docMk/>
            <pc:sldMk cId="2571013007" sldId="281"/>
            <ac:spMk id="10" creationId="{2A7635F3-CE46-4E28-B045-91560003C65E}"/>
          </ac:spMkLst>
        </pc:spChg>
        <pc:spChg chg="mod">
          <ac:chgData name="Francesca Selmin" userId="17e4a277-fcc7-4c6a-ad06-ec342159795d" providerId="ADAL" clId="{5B0A7F6F-0D3D-4C84-A507-6F33D4A4A94B}" dt="2021-01-29T09:00:22.721" v="106" actId="1035"/>
          <ac:spMkLst>
            <pc:docMk/>
            <pc:sldMk cId="2571013007" sldId="281"/>
            <ac:spMk id="11" creationId="{23283EEE-2780-42D5-A2F6-D9EA07E339C9}"/>
          </ac:spMkLst>
        </pc:spChg>
        <pc:spChg chg="mod">
          <ac:chgData name="Francesca Selmin" userId="17e4a277-fcc7-4c6a-ad06-ec342159795d" providerId="ADAL" clId="{5B0A7F6F-0D3D-4C84-A507-6F33D4A4A94B}" dt="2021-01-29T09:00:22.721" v="106" actId="1035"/>
          <ac:spMkLst>
            <pc:docMk/>
            <pc:sldMk cId="2571013007" sldId="281"/>
            <ac:spMk id="12" creationId="{C4F212C6-E90B-4551-9C7A-75056F2C1B42}"/>
          </ac:spMkLst>
        </pc:spChg>
        <pc:spChg chg="add mod">
          <ac:chgData name="Francesca Selmin" userId="17e4a277-fcc7-4c6a-ad06-ec342159795d" providerId="ADAL" clId="{5B0A7F6F-0D3D-4C84-A507-6F33D4A4A94B}" dt="2021-01-29T09:00:15.897" v="102"/>
          <ac:spMkLst>
            <pc:docMk/>
            <pc:sldMk cId="2571013007" sldId="281"/>
            <ac:spMk id="13" creationId="{DEC76933-84CB-42FC-8F71-0700B4F96CDA}"/>
          </ac:spMkLst>
        </pc:spChg>
        <pc:spChg chg="mod">
          <ac:chgData name="Francesca Selmin" userId="17e4a277-fcc7-4c6a-ad06-ec342159795d" providerId="ADAL" clId="{5B0A7F6F-0D3D-4C84-A507-6F33D4A4A94B}" dt="2021-01-29T09:00:22.721" v="106" actId="1035"/>
          <ac:spMkLst>
            <pc:docMk/>
            <pc:sldMk cId="2571013007" sldId="281"/>
            <ac:spMk id="14" creationId="{B337906F-70D8-4607-82C6-8751E372432F}"/>
          </ac:spMkLst>
        </pc:spChg>
        <pc:picChg chg="mod">
          <ac:chgData name="Francesca Selmin" userId="17e4a277-fcc7-4c6a-ad06-ec342159795d" providerId="ADAL" clId="{5B0A7F6F-0D3D-4C84-A507-6F33D4A4A94B}" dt="2021-01-29T09:00:22.721" v="106" actId="1035"/>
          <ac:picMkLst>
            <pc:docMk/>
            <pc:sldMk cId="2571013007" sldId="281"/>
            <ac:picMk id="1026" creationId="{9304B1C8-129D-4C54-B288-8ADC5A2ED818}"/>
          </ac:picMkLst>
        </pc:picChg>
      </pc:sldChg>
      <pc:sldMasterChg chg="modSldLayout">
        <pc:chgData name="Francesca Selmin" userId="17e4a277-fcc7-4c6a-ad06-ec342159795d" providerId="ADAL" clId="{5B0A7F6F-0D3D-4C84-A507-6F33D4A4A94B}" dt="2021-01-27T09:49:14.423" v="4" actId="478"/>
        <pc:sldMasterMkLst>
          <pc:docMk/>
          <pc:sldMasterMk cId="0" sldId="2147483648"/>
        </pc:sldMasterMkLst>
        <pc:sldLayoutChg chg="delSp mod">
          <pc:chgData name="Francesca Selmin" userId="17e4a277-fcc7-4c6a-ad06-ec342159795d" providerId="ADAL" clId="{5B0A7F6F-0D3D-4C84-A507-6F33D4A4A94B}" dt="2021-01-27T09:49:14.423" v="4" actId="478"/>
          <pc:sldLayoutMkLst>
            <pc:docMk/>
            <pc:sldMasterMk cId="0" sldId="2147483648"/>
            <pc:sldLayoutMk cId="0" sldId="2147483649"/>
          </pc:sldLayoutMkLst>
          <pc:spChg chg="del">
            <ac:chgData name="Francesca Selmin" userId="17e4a277-fcc7-4c6a-ad06-ec342159795d" providerId="ADAL" clId="{5B0A7F6F-0D3D-4C84-A507-6F33D4A4A94B}" dt="2021-01-27T09:49:14.423" v="4" actId="478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54AD1-AA95-4C19-BBC2-94F58AC7B48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6E43A-17F1-4F19-A926-7E89BE4C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4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immunology-and-microbiology/rna-transpor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ciencedirect.com/science/article/pii/S1525001619300413?via%3Dihub#bib126" TargetMode="External"/><Relationship Id="rId5" Type="http://schemas.openxmlformats.org/officeDocument/2006/relationships/hyperlink" Target="https://www.sciencedirect.com/science/article/pii/S1525001619300413?via%3Dihub#bib125" TargetMode="External"/><Relationship Id="rId4" Type="http://schemas.openxmlformats.org/officeDocument/2006/relationships/hyperlink" Target="https://www.sciencedirect.com/topics/biochemistry-genetics-and-molecular-biology/small-interfering-rn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6E43A-17F1-4F19-A926-7E89BE4C97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3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As such, the mRNA delivery field has focused on the discovery and development of methods and materials that can 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NexusSerif"/>
                <a:hlinkClick r:id="rId3" tooltip="Learn more about RNA Transport from ScienceDirect's AI-generated Topic Pages"/>
              </a:rPr>
              <a:t>transport RNA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 into cells, benefiting from extensive prior research into non-viral delivery of 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NexusSerif"/>
                <a:hlinkClick r:id="rId4" tooltip="Learn more about Small Interfering RNA from ScienceDirect's AI-generated Topic Pages"/>
              </a:rPr>
              <a:t>small interfering RNA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 (siRNA), recently reviewed elsewhere.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NexusSerif"/>
                <a:hlinkClick r:id="rId5"/>
              </a:rPr>
              <a:t>125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, 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NexusSerif"/>
                <a:hlinkClick r:id="rId6"/>
              </a:rPr>
              <a:t>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6E43A-17F1-4F19-A926-7E89BE4C97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6E43A-17F1-4F19-A926-7E89BE4C97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8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6E43A-17F1-4F19-A926-7E89BE4C97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6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6E43A-17F1-4F19-A926-7E89BE4C97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33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6E43A-17F1-4F19-A926-7E89BE4C97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9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6E43A-17F1-4F19-A926-7E89BE4C97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586CFC-6901-437E-B23B-8D7AF6B2F1E6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586CFC-6901-437E-B23B-8D7AF6B2F1E6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586CFC-6901-437E-B23B-8D7AF6B2F1E6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  <p:sp>
        <p:nvSpPr>
          <p:cNvPr id="9" name="Rettangolo 3">
            <a:extLst>
              <a:ext uri="{FF2B5EF4-FFF2-40B4-BE49-F238E27FC236}">
                <a16:creationId xmlns:a16="http://schemas.microsoft.com/office/drawing/2014/main" id="{FF3CFEDD-31F5-4711-A63B-D85E234B347C}"/>
              </a:ext>
            </a:extLst>
          </p:cNvPr>
          <p:cNvSpPr/>
          <p:nvPr userDrawn="1"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586CFC-6901-437E-B23B-8D7AF6B2F1E6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586CFC-6901-437E-B23B-8D7AF6B2F1E6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586CFC-6901-437E-B23B-8D7AF6B2F1E6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586CFC-6901-437E-B23B-8D7AF6B2F1E6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586CFC-6901-437E-B23B-8D7AF6B2F1E6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586CFC-6901-437E-B23B-8D7AF6B2F1E6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586CFC-6901-437E-B23B-8D7AF6B2F1E6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67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AE17FC03-B20E-4495-946A-3CC92A5E2EC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41" y="5503995"/>
            <a:ext cx="654686" cy="926064"/>
          </a:xfrm>
          <a:prstGeom prst="rect">
            <a:avLst/>
          </a:prstGeom>
          <a:ln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49DEEFC-BA56-4C9A-ADC8-5514471584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2360" y="5494784"/>
            <a:ext cx="864096" cy="91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3">
            <a:extLst>
              <a:ext uri="{FF2B5EF4-FFF2-40B4-BE49-F238E27FC236}">
                <a16:creationId xmlns:a16="http://schemas.microsoft.com/office/drawing/2014/main" id="{89DEEC2E-131C-48DB-A38B-46CA4FC9A210}"/>
              </a:ext>
            </a:extLst>
          </p:cNvPr>
          <p:cNvSpPr/>
          <p:nvPr userDrawn="1"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8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1475" y="342696"/>
            <a:ext cx="7628957" cy="2438232"/>
          </a:xfrm>
          <a:effectLst>
            <a:outerShdw dist="38100" dir="2700000" algn="tl" rotWithShape="0">
              <a:srgbClr val="008000">
                <a:alpha val="40000"/>
              </a:srgbClr>
            </a:outerShdw>
            <a:reflection stA="45000" endPos="4000" dist="50800" dir="5400000" sy="-100000" algn="bl" rotWithShape="0"/>
          </a:effectLst>
        </p:spPr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T w="0" h="6350"/>
              <a:bevelB w="0" h="6350"/>
              <a:extrusionClr>
                <a:srgbClr val="C00000"/>
              </a:extrusionClr>
              <a:contourClr>
                <a:srgbClr val="C00000"/>
              </a:contourClr>
            </a:sp3d>
          </a:bodyPr>
          <a:lstStyle/>
          <a:p>
            <a:pPr algn="l"/>
            <a:br>
              <a:rPr lang="it-IT" dirty="0"/>
            </a:br>
            <a:r>
              <a:rPr lang="it-IT" sz="67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 GALENICA CONTINUA ONLINE</a:t>
            </a:r>
            <a:endParaRPr lang="it-IT" sz="67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59798" y="3733441"/>
            <a:ext cx="6624736" cy="221915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it-IT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Nanoparticelle e loro funzioni </a:t>
            </a:r>
          </a:p>
          <a:p>
            <a:pPr algn="l">
              <a:spcBef>
                <a:spcPts val="0"/>
              </a:spcBef>
            </a:pPr>
            <a:endParaRPr lang="it-IT" sz="2800" b="1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it-IT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Francesca Selmin</a:t>
            </a:r>
          </a:p>
          <a:p>
            <a:pPr algn="l">
              <a:spcBef>
                <a:spcPts val="0"/>
              </a:spcBef>
            </a:pPr>
            <a:r>
              <a:rPr lang="it-IT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Dip. Scienze Farmaceutiche</a:t>
            </a:r>
          </a:p>
          <a:p>
            <a:pPr algn="l">
              <a:spcBef>
                <a:spcPts val="0"/>
              </a:spcBef>
            </a:pPr>
            <a:r>
              <a:rPr lang="it-IT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Università degli Studi di Milano</a:t>
            </a:r>
            <a:endParaRPr lang="it-IT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60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E014665-EA62-49C9-8316-AEF48E65C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01267"/>
              </p:ext>
            </p:extLst>
          </p:nvPr>
        </p:nvGraphicFramePr>
        <p:xfrm>
          <a:off x="611560" y="2560018"/>
          <a:ext cx="6703112" cy="140400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2812669">
                  <a:extLst>
                    <a:ext uri="{9D8B030D-6E8A-4147-A177-3AD203B41FA5}">
                      <a16:colId xmlns:a16="http://schemas.microsoft.com/office/drawing/2014/main" val="1584291404"/>
                    </a:ext>
                  </a:extLst>
                </a:gridCol>
                <a:gridCol w="1687056">
                  <a:extLst>
                    <a:ext uri="{9D8B030D-6E8A-4147-A177-3AD203B41FA5}">
                      <a16:colId xmlns:a16="http://schemas.microsoft.com/office/drawing/2014/main" val="416286381"/>
                    </a:ext>
                  </a:extLst>
                </a:gridCol>
                <a:gridCol w="2203387">
                  <a:extLst>
                    <a:ext uri="{9D8B030D-6E8A-4147-A177-3AD203B41FA5}">
                      <a16:colId xmlns:a16="http://schemas.microsoft.com/office/drawing/2014/main" val="404491858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Compound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</a:rPr>
                        <a:t>Comirnaty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</a:rPr>
                        <a:t>®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Moderna</a:t>
                      </a:r>
                      <a:endParaRPr lang="en-US" sz="24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73224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Ionizable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aminolipid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none" strike="noStrike" kern="1200" baseline="0" dirty="0">
                          <a:solidFill>
                            <a:srgbClr val="000000"/>
                          </a:solidFill>
                        </a:rPr>
                        <a:t>ALC-0315</a:t>
                      </a:r>
                      <a:endParaRPr lang="en-US" sz="2400" b="0" i="0" u="none" strike="noStrike" kern="1200" baseline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kern="1200" baseline="0" dirty="0">
                          <a:solidFill>
                            <a:srgbClr val="000000"/>
                          </a:solidFill>
                        </a:rPr>
                        <a:t>SM-102 </a:t>
                      </a:r>
                      <a:endParaRPr lang="en-US" sz="2400" b="0" i="0" u="none" strike="noStrike" kern="1200" baseline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4303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PEGylated lipid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none" strike="noStrike" kern="1200" baseline="0" dirty="0">
                          <a:solidFill>
                            <a:srgbClr val="000000"/>
                          </a:solidFill>
                        </a:rPr>
                        <a:t>ALC-0159</a:t>
                      </a:r>
                      <a:endParaRPr lang="en-US" sz="2400" b="0" i="0" u="none" strike="noStrike" kern="1200" baseline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kern="1200" baseline="0" dirty="0">
                          <a:solidFill>
                            <a:srgbClr val="000000"/>
                          </a:solidFill>
                        </a:rPr>
                        <a:t>PEG2000-DMG </a:t>
                      </a:r>
                      <a:endParaRPr lang="en-US" sz="2400" b="0" i="0" u="none" strike="noStrike" kern="1200" baseline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783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963038E-E654-45A0-B74B-A5AF66BAECF1}"/>
              </a:ext>
            </a:extLst>
          </p:cNvPr>
          <p:cNvSpPr txBox="1"/>
          <p:nvPr/>
        </p:nvSpPr>
        <p:spPr>
          <a:xfrm>
            <a:off x="2843808" y="436775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strike="noStrike" baseline="0" dirty="0">
                <a:solidFill>
                  <a:schemeClr val="accent5">
                    <a:lumMod val="50000"/>
                  </a:schemeClr>
                </a:solidFill>
              </a:rPr>
              <a:t>ALC-0135</a:t>
            </a:r>
          </a:p>
          <a:p>
            <a:r>
              <a:rPr lang="en-US" b="0" i="0" u="none" strike="noStrike" baseline="0" dirty="0">
                <a:solidFill>
                  <a:schemeClr val="accent5">
                    <a:lumMod val="50000"/>
                  </a:schemeClr>
                </a:solidFill>
              </a:rPr>
              <a:t>((4-hydroxybutyl)azanediyl)bis(hexane-6,1-diyl)bis(2-hexyldecanoate)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88CFCD-D116-4307-863D-DF59B8B9C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3" t="22389" r="5037"/>
          <a:stretch/>
        </p:blipFill>
        <p:spPr>
          <a:xfrm>
            <a:off x="468246" y="436775"/>
            <a:ext cx="2348312" cy="9351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369F32-3DB3-4669-962A-5BF468E0DEAA}"/>
              </a:ext>
            </a:extLst>
          </p:cNvPr>
          <p:cNvSpPr txBox="1"/>
          <p:nvPr/>
        </p:nvSpPr>
        <p:spPr>
          <a:xfrm>
            <a:off x="294297" y="4690453"/>
            <a:ext cx="45239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ALC_0159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PEGylated lipid, 2 [(polyethylene glycol)-2000]-N,N-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ditetradecylacetamide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892BAA-F921-4E1A-9D2A-604F379BF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586" y="4211772"/>
            <a:ext cx="3206114" cy="7386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6C5235-D9CF-4068-8720-BA37310BA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979" y="4211772"/>
            <a:ext cx="1746711" cy="7968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6D4CD7-0B06-48B6-9423-C61F15273553}"/>
              </a:ext>
            </a:extLst>
          </p:cNvPr>
          <p:cNvSpPr txBox="1"/>
          <p:nvPr/>
        </p:nvSpPr>
        <p:spPr>
          <a:xfrm>
            <a:off x="5179192" y="5008642"/>
            <a:ext cx="3425237" cy="923330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r>
              <a:rPr lang="en-US" sz="1800" b="1" u="none" strike="noStrike" baseline="0" dirty="0">
                <a:solidFill>
                  <a:schemeClr val="accent4"/>
                </a:solidFill>
                <a:latin typeface="+mj-lt"/>
              </a:rPr>
              <a:t>PEG2000-DMG</a:t>
            </a:r>
          </a:p>
          <a:p>
            <a:r>
              <a:rPr lang="en-US" sz="1800" u="none" strike="noStrike" baseline="0" dirty="0">
                <a:solidFill>
                  <a:schemeClr val="accent4"/>
                </a:solidFill>
                <a:latin typeface="+mj-lt"/>
              </a:rPr>
              <a:t>1,2-Dimyristoyl-rac-glycero-3-methylpolyoxyethylene </a:t>
            </a:r>
            <a:endParaRPr lang="en-US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E340E0-3A1F-482C-B43D-B97514950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1123406"/>
            <a:ext cx="2274013" cy="80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D5CC9D-F3B4-4799-92C6-F7937EBDC8F5}"/>
              </a:ext>
            </a:extLst>
          </p:cNvPr>
          <p:cNvSpPr txBox="1"/>
          <p:nvPr/>
        </p:nvSpPr>
        <p:spPr>
          <a:xfrm>
            <a:off x="4283968" y="1766229"/>
            <a:ext cx="48600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none" strike="noStrike" baseline="0" dirty="0">
                <a:solidFill>
                  <a:schemeClr val="accent4"/>
                </a:solidFill>
                <a:latin typeface="Verdana" panose="020B0604030504040204" pitchFamily="34" charset="0"/>
              </a:rPr>
              <a:t>SM-102</a:t>
            </a:r>
            <a:endParaRPr lang="en-US" sz="1400" b="0" i="0" u="none" strike="noStrike" baseline="0" dirty="0">
              <a:solidFill>
                <a:schemeClr val="accent4"/>
              </a:solidFill>
              <a:latin typeface="Verdana" panose="020B0604030504040204" pitchFamily="34" charset="0"/>
            </a:endParaRPr>
          </a:p>
          <a:p>
            <a:r>
              <a:rPr lang="en-US" sz="1400" b="0" i="0" u="none" strike="noStrike" baseline="0" dirty="0">
                <a:solidFill>
                  <a:schemeClr val="accent4"/>
                </a:solidFill>
                <a:latin typeface="Verdana" panose="020B0604030504040204" pitchFamily="34" charset="0"/>
              </a:rPr>
              <a:t>Heptadecan-9-yl 8-((2-hydroxyethyl) (6-oxo-6-(</a:t>
            </a:r>
            <a:r>
              <a:rPr lang="en-US" sz="1400" b="0" i="0" u="none" strike="noStrike" baseline="0" dirty="0" err="1">
                <a:solidFill>
                  <a:schemeClr val="accent4"/>
                </a:solidFill>
                <a:latin typeface="Verdana" panose="020B0604030504040204" pitchFamily="34" charset="0"/>
              </a:rPr>
              <a:t>undecyloxy</a:t>
            </a:r>
            <a:r>
              <a:rPr lang="en-US" sz="1400" b="0" i="0" u="none" strike="noStrike" baseline="0" dirty="0">
                <a:solidFill>
                  <a:schemeClr val="accent4"/>
                </a:solidFill>
                <a:latin typeface="Verdana" panose="020B0604030504040204" pitchFamily="34" charset="0"/>
              </a:rPr>
              <a:t>) hexyl) amino)octanoate 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D27D8E-14FD-42CD-B155-2C2F157FAC42}"/>
              </a:ext>
            </a:extLst>
          </p:cNvPr>
          <p:cNvSpPr txBox="1"/>
          <p:nvPr/>
        </p:nvSpPr>
        <p:spPr>
          <a:xfrm>
            <a:off x="395536" y="6104329"/>
            <a:ext cx="5677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COVID-19 mRNA vaccine (nucleoside-modified) Procedure No. EMEA/H/C/005735/0000</a:t>
            </a:r>
          </a:p>
          <a:p>
            <a:r>
              <a:rPr lang="en-US" sz="1200" dirty="0"/>
              <a:t>COVID-19 mRNA Vaccine (nucleoside-modified) Procedure No. EMEA/H/C/005791/0000</a:t>
            </a:r>
          </a:p>
        </p:txBody>
      </p:sp>
    </p:spTree>
    <p:extLst>
      <p:ext uri="{BB962C8B-B14F-4D97-AF65-F5344CB8AC3E}">
        <p14:creationId xmlns:p14="http://schemas.microsoft.com/office/powerpoint/2010/main" val="2797519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4286-114A-49FF-BFC9-1DFACFFD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>
                <a:solidFill>
                  <a:schemeClr val="tx1"/>
                </a:solidFill>
              </a:rPr>
              <a:t>COVID-19 vaccine</a:t>
            </a:r>
            <a:br>
              <a:rPr lang="it-IT" sz="240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  <a:sym typeface="Wingdings 3" panose="05040102010807070707" pitchFamily="18" charset="2"/>
              </a:rPr>
              <a:t> </a:t>
            </a:r>
            <a:r>
              <a:rPr lang="en-US" sz="2400" dirty="0">
                <a:solidFill>
                  <a:schemeClr val="tx1"/>
                </a:solidFill>
              </a:rPr>
              <a:t>LNP</a:t>
            </a:r>
            <a:endParaRPr lang="en-US" dirty="0"/>
          </a:p>
        </p:txBody>
      </p:sp>
      <p:pic>
        <p:nvPicPr>
          <p:cNvPr id="1026" name="Picture 2" descr="US will distribute 6.4 million Covid-19 vaccine doses in first tranche,  Government &amp; Economy - THE BUSINESS TIMES">
            <a:extLst>
              <a:ext uri="{FF2B5EF4-FFF2-40B4-BE49-F238E27FC236}">
                <a16:creationId xmlns:a16="http://schemas.microsoft.com/office/drawing/2014/main" id="{9304B1C8-129D-4C54-B288-8ADC5A2ED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19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EAD6DCB-EE40-4AB8-889F-C1AE6D04B8F1}"/>
              </a:ext>
            </a:extLst>
          </p:cNvPr>
          <p:cNvSpPr/>
          <p:nvPr/>
        </p:nvSpPr>
        <p:spPr>
          <a:xfrm rot="19800000">
            <a:off x="3537450" y="1875772"/>
            <a:ext cx="360040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7635F3-CE46-4E28-B045-91560003C65E}"/>
              </a:ext>
            </a:extLst>
          </p:cNvPr>
          <p:cNvSpPr/>
          <p:nvPr/>
        </p:nvSpPr>
        <p:spPr>
          <a:xfrm flipV="1">
            <a:off x="3537450" y="3248156"/>
            <a:ext cx="360040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F212C6-E90B-4551-9C7A-75056F2C1B42}"/>
              </a:ext>
            </a:extLst>
          </p:cNvPr>
          <p:cNvSpPr txBox="1"/>
          <p:nvPr/>
        </p:nvSpPr>
        <p:spPr>
          <a:xfrm>
            <a:off x="4025356" y="3063490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</a:rPr>
              <a:t>S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tructural lipids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Phospholipids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 formation of a bilayer structure 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Cholesterol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 stabilizer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37906F-70D8-4607-82C6-8751E372432F}"/>
              </a:ext>
            </a:extLst>
          </p:cNvPr>
          <p:cNvSpPr txBox="1"/>
          <p:nvPr/>
        </p:nvSpPr>
        <p:spPr>
          <a:xfrm>
            <a:off x="3923956" y="141277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Functional lipids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Ionizable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aminolipid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PEGylated lipid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6792A-7E46-4ADE-A3CE-6F393DF0420C}"/>
              </a:ext>
            </a:extLst>
          </p:cNvPr>
          <p:cNvSpPr txBox="1"/>
          <p:nvPr/>
        </p:nvSpPr>
        <p:spPr>
          <a:xfrm>
            <a:off x="425834" y="4365104"/>
            <a:ext cx="66664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After IM administration, a transient </a:t>
            </a:r>
            <a:r>
              <a:rPr lang="en-US" sz="1600" b="1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local inflammation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drives recruitment of neutrophils and antigen presenting cells (APCs) to the site of delivery. Recruited APCs 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can uptake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LNP 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and subsequently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migrate to the local draining lymph nodes where T cell priming occurs. </a:t>
            </a:r>
            <a:endParaRPr lang="en-US" sz="16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3283EEE-2780-42D5-A2F6-D9EA07E339C9}"/>
              </a:ext>
            </a:extLst>
          </p:cNvPr>
          <p:cNvSpPr/>
          <p:nvPr/>
        </p:nvSpPr>
        <p:spPr>
          <a:xfrm rot="5400000" flipV="1">
            <a:off x="647564" y="4041068"/>
            <a:ext cx="360040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C76933-84CB-42FC-8F71-0700B4F96CDA}"/>
              </a:ext>
            </a:extLst>
          </p:cNvPr>
          <p:cNvSpPr txBox="1"/>
          <p:nvPr/>
        </p:nvSpPr>
        <p:spPr>
          <a:xfrm>
            <a:off x="395536" y="6104329"/>
            <a:ext cx="5677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COVID-19 mRNA vaccine (nucleoside-modified) Procedure No. EMEA/H/C/005735/0000</a:t>
            </a:r>
          </a:p>
          <a:p>
            <a:r>
              <a:rPr lang="en-US" sz="1200" dirty="0"/>
              <a:t>COVID-19 mRNA Vaccine (nucleoside-modified) Procedure No. EMEA/H/C/005791/0000</a:t>
            </a:r>
          </a:p>
        </p:txBody>
      </p:sp>
    </p:spTree>
    <p:extLst>
      <p:ext uri="{BB962C8B-B14F-4D97-AF65-F5344CB8AC3E}">
        <p14:creationId xmlns:p14="http://schemas.microsoft.com/office/powerpoint/2010/main" val="2571013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C508E5-FC07-4918-944D-33502A4ED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D6F61DA-E1A7-4346-9C5C-047EB5569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6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C01B-420A-40D3-83DE-AA05A10A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Nucleic acid-based vaccines</a:t>
            </a:r>
            <a:endParaRPr lang="en-US" sz="3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F8F1D3-E546-4218-ACB5-8BEA38065C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783357"/>
            <a:ext cx="8229600" cy="1285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To </a:t>
            </a:r>
            <a:r>
              <a:rPr lang="en-US" sz="2000" b="1" dirty="0">
                <a:solidFill>
                  <a:srgbClr val="C00000"/>
                </a:solidFill>
              </a:rPr>
              <a:t>mimic</a:t>
            </a:r>
            <a:r>
              <a:rPr lang="en-US" sz="2000" dirty="0"/>
              <a:t> a viral infection to express vaccine antigens </a:t>
            </a:r>
            <a:r>
              <a:rPr lang="en-US" sz="2000" i="1" dirty="0"/>
              <a:t>in situ</a:t>
            </a:r>
            <a:r>
              <a:rPr lang="en-US" sz="2000" dirty="0"/>
              <a:t>, resulting in induction of both </a:t>
            </a:r>
            <a:r>
              <a:rPr lang="en-US" sz="2000" b="1" dirty="0"/>
              <a:t>humoral</a:t>
            </a:r>
            <a:r>
              <a:rPr lang="en-US" sz="2000" dirty="0"/>
              <a:t> and </a:t>
            </a:r>
            <a:r>
              <a:rPr lang="en-US" sz="2000" b="1" dirty="0"/>
              <a:t>cytotoxic T</a:t>
            </a:r>
            <a:r>
              <a:rPr lang="en-US" sz="2000" dirty="0"/>
              <a:t> cell responses.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CECFD1-031E-4554-A81B-E17FFF707D3D}"/>
              </a:ext>
            </a:extLst>
          </p:cNvPr>
          <p:cNvGrpSpPr/>
          <p:nvPr/>
        </p:nvGrpSpPr>
        <p:grpSpPr>
          <a:xfrm>
            <a:off x="457200" y="3356992"/>
            <a:ext cx="7787208" cy="1631216"/>
            <a:chOff x="467544" y="3356992"/>
            <a:chExt cx="7776864" cy="163121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A7C75B-E656-44DD-9F0A-F5586C013B79}"/>
                </a:ext>
              </a:extLst>
            </p:cNvPr>
            <p:cNvGrpSpPr/>
            <p:nvPr/>
          </p:nvGrpSpPr>
          <p:grpSpPr>
            <a:xfrm>
              <a:off x="467544" y="3356992"/>
              <a:ext cx="7776864" cy="1631216"/>
              <a:chOff x="467544" y="3356992"/>
              <a:chExt cx="7776864" cy="163121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E0712A-22BC-4312-AA04-E279EFC241C9}"/>
                  </a:ext>
                </a:extLst>
              </p:cNvPr>
              <p:cNvSpPr txBox="1"/>
              <p:nvPr/>
            </p:nvSpPr>
            <p:spPr>
              <a:xfrm>
                <a:off x="467544" y="4005064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naked mRNA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9AE795-FCDC-4D13-B565-40DC6A79546F}"/>
                  </a:ext>
                </a:extLst>
              </p:cNvPr>
              <p:cNvSpPr txBox="1"/>
              <p:nvPr/>
            </p:nvSpPr>
            <p:spPr>
              <a:xfrm>
                <a:off x="2627784" y="3356992"/>
                <a:ext cx="5616624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Susceptibility to </a:t>
                </a:r>
                <a:r>
                  <a:rPr lang="en-US" sz="2000" dirty="0" err="1"/>
                  <a:t>RNAses</a:t>
                </a:r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Low overall efficacy: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Too large (</a:t>
                </a:r>
                <a:r>
                  <a:rPr lang="en-US" sz="2000" b="0" i="0" dirty="0">
                    <a:solidFill>
                      <a:srgbClr val="2E2E2E"/>
                    </a:solidFill>
                    <a:effectLst/>
                    <a:latin typeface="NexusSerif"/>
                  </a:rPr>
                  <a:t>300–5,000 </a:t>
                </a:r>
                <a:r>
                  <a:rPr lang="en-US" sz="2000" b="0" i="0" dirty="0" err="1">
                    <a:solidFill>
                      <a:srgbClr val="2E2E2E"/>
                    </a:solidFill>
                    <a:effectLst/>
                    <a:latin typeface="NexusSerif"/>
                  </a:rPr>
                  <a:t>kDa</a:t>
                </a:r>
                <a:r>
                  <a:rPr lang="en-US" sz="2000" dirty="0">
                    <a:solidFill>
                      <a:srgbClr val="2E2E2E"/>
                    </a:solidFill>
                    <a:latin typeface="NexusSerif"/>
                  </a:rPr>
                  <a:t>)</a:t>
                </a:r>
                <a:endParaRPr lang="en-US" sz="2000" dirty="0"/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Negative charged </a:t>
                </a:r>
                <a:r>
                  <a:rPr lang="en-US" sz="2000" b="0" i="0" dirty="0">
                    <a:solidFill>
                      <a:srgbClr val="2E2E2E"/>
                    </a:solidFill>
                    <a:effectLst/>
                    <a:latin typeface="NexusSerif"/>
                  </a:rPr>
                  <a:t>to passively cross the cell membrane</a:t>
                </a:r>
                <a:endParaRPr lang="en-US" sz="2000" dirty="0"/>
              </a:p>
            </p:txBody>
          </p:sp>
        </p:grp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45871FEE-D84B-4C48-A26D-10BCA801C5F2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rot="5400000" flipH="1" flipV="1">
              <a:off x="1856893" y="3234171"/>
              <a:ext cx="461664" cy="1080121"/>
            </a:xfrm>
            <a:prstGeom prst="bentConnector2">
              <a:avLst/>
            </a:prstGeom>
            <a:ln w="285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A703B5DE-BA1B-4B61-B245-6051562A8CA9}"/>
                </a:ext>
              </a:extLst>
            </p:cNvPr>
            <p:cNvCxnSpPr>
              <a:cxnSpLocks/>
              <a:stCxn id="7" idx="2"/>
              <a:endCxn id="9" idx="2"/>
            </p:cNvCxnSpPr>
            <p:nvPr/>
          </p:nvCxnSpPr>
          <p:spPr>
            <a:xfrm rot="16200000" flipH="1">
              <a:off x="3231141" y="2783252"/>
              <a:ext cx="521479" cy="3888432"/>
            </a:xfrm>
            <a:prstGeom prst="bentConnector3">
              <a:avLst>
                <a:gd name="adj1" fmla="val 143837"/>
              </a:avLst>
            </a:prstGeom>
            <a:ln w="285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8B8386-EFB4-47EA-B876-092188FF1014}"/>
              </a:ext>
            </a:extLst>
          </p:cNvPr>
          <p:cNvSpPr txBox="1"/>
          <p:nvPr/>
        </p:nvSpPr>
        <p:spPr>
          <a:xfrm>
            <a:off x="395536" y="6108327"/>
            <a:ext cx="597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Biotechnology Advances | VOL 40 | May–June 2020 | 107534</a:t>
            </a:r>
          </a:p>
        </p:txBody>
      </p:sp>
    </p:spTree>
    <p:extLst>
      <p:ext uri="{BB962C8B-B14F-4D97-AF65-F5344CB8AC3E}">
        <p14:creationId xmlns:p14="http://schemas.microsoft.com/office/powerpoint/2010/main" val="26534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C01B-420A-40D3-83DE-AA05A10A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Nucleic acid-based vaccines</a:t>
            </a:r>
            <a:endParaRPr lang="en-US" sz="3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A405A-70B3-49AC-91C8-264456A2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250973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Physical delivery of naked mRNA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Electroporation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Gene gun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Sonophoresis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Microneedles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Protamine-formulated delivery system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Cationic lipid-based delivery system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Polymer-Based Delivery System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C1F721-1610-4EBF-B85A-5A96FBDD1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988" y="4221088"/>
            <a:ext cx="4788024" cy="1838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078A2F-6A40-4320-A601-F086ED65CC02}"/>
              </a:ext>
            </a:extLst>
          </p:cNvPr>
          <p:cNvSpPr txBox="1"/>
          <p:nvPr/>
        </p:nvSpPr>
        <p:spPr>
          <a:xfrm>
            <a:off x="451489" y="6165304"/>
            <a:ext cx="6102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 J Mol Sci| VOL 21 | 2020 | 6582</a:t>
            </a:r>
          </a:p>
        </p:txBody>
      </p:sp>
    </p:spTree>
    <p:extLst>
      <p:ext uri="{BB962C8B-B14F-4D97-AF65-F5344CB8AC3E}">
        <p14:creationId xmlns:p14="http://schemas.microsoft.com/office/powerpoint/2010/main" val="10496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CDBF-98EB-4E0A-BC20-4464369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LNP approved by the FDA or EMA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A98C31-2D67-4BBB-812C-4488D95F0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122" y="1556792"/>
            <a:ext cx="8229600" cy="35338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B18EF-CA4C-4924-B2B4-69B749CC07E0}"/>
              </a:ext>
            </a:extLst>
          </p:cNvPr>
          <p:cNvSpPr txBox="1"/>
          <p:nvPr/>
        </p:nvSpPr>
        <p:spPr>
          <a:xfrm>
            <a:off x="457200" y="6170799"/>
            <a:ext cx="627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Nature Nanotechnology | VOL 14 | December 2019 | 1084–1087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8D4C0975-B770-4ED9-955F-5B76C3E038E4}"/>
              </a:ext>
            </a:extLst>
          </p:cNvPr>
          <p:cNvSpPr/>
          <p:nvPr/>
        </p:nvSpPr>
        <p:spPr>
          <a:xfrm rot="1814781">
            <a:off x="2614110" y="5088753"/>
            <a:ext cx="1008112" cy="504056"/>
          </a:xfrm>
          <a:prstGeom prst="lef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0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A1B4-0647-429E-B406-E1B6AF37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Pre-clinical development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  <a:sym typeface="Wingdings 3" panose="05040102010807070707" pitchFamily="18" charset="2"/>
              </a:rPr>
              <a:t> </a:t>
            </a:r>
            <a:r>
              <a:rPr lang="en-US" dirty="0">
                <a:solidFill>
                  <a:schemeClr val="tx1"/>
                </a:solidFill>
              </a:rPr>
              <a:t>LNP siRNA system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C5570A-12B4-47EF-9B1B-545B291C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53133"/>
            <a:ext cx="4040188" cy="639762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Onpattro</a:t>
            </a:r>
            <a:r>
              <a:rPr lang="en-US" dirty="0">
                <a:solidFill>
                  <a:srgbClr val="C00000"/>
                </a:solidFill>
              </a:rPr>
              <a:t> ®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BBCB7A-D788-4946-886D-79E3D2A03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6347048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Target</a:t>
            </a:r>
          </a:p>
          <a:p>
            <a:r>
              <a:rPr lang="en-US" sz="2000" dirty="0"/>
              <a:t>efficient encapsulation of siRNA, </a:t>
            </a:r>
          </a:p>
          <a:p>
            <a:r>
              <a:rPr lang="en-US" sz="2000" dirty="0"/>
              <a:t>low surface charge to avoid rapid clearage in circulation, </a:t>
            </a:r>
          </a:p>
          <a:p>
            <a:r>
              <a:rPr lang="en-US" sz="2000" dirty="0"/>
              <a:t>diameter &lt; 100 nm,</a:t>
            </a:r>
          </a:p>
          <a:p>
            <a:r>
              <a:rPr lang="en-US" sz="2000" dirty="0"/>
              <a:t>to deliver encapsulated siRNA to the cytoplasm of hepatocytes in vivo,</a:t>
            </a:r>
          </a:p>
          <a:p>
            <a:r>
              <a:rPr lang="en-US" sz="2000" dirty="0"/>
              <a:t>following IV administration.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AC8C0-EBE7-41C6-B7DB-88C7095CB88D}"/>
              </a:ext>
            </a:extLst>
          </p:cNvPr>
          <p:cNvSpPr txBox="1"/>
          <p:nvPr/>
        </p:nvSpPr>
        <p:spPr>
          <a:xfrm>
            <a:off x="457200" y="6170799"/>
            <a:ext cx="627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Nature Nanotechnology | VOL 14 | December 2019 | 1084–1087</a:t>
            </a:r>
          </a:p>
        </p:txBody>
      </p:sp>
    </p:spTree>
    <p:extLst>
      <p:ext uri="{BB962C8B-B14F-4D97-AF65-F5344CB8AC3E}">
        <p14:creationId xmlns:p14="http://schemas.microsoft.com/office/powerpoint/2010/main" val="299374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A1B4-0647-429E-B406-E1B6AF37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Pre-clinical development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  <a:sym typeface="Wingdings 3" panose="05040102010807070707" pitchFamily="18" charset="2"/>
              </a:rPr>
              <a:t> </a:t>
            </a:r>
            <a:r>
              <a:rPr lang="en-US" dirty="0">
                <a:solidFill>
                  <a:schemeClr val="tx1"/>
                </a:solidFill>
              </a:rPr>
              <a:t>LNP siRNA system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C5570A-12B4-47EF-9B1B-545B291C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53133"/>
            <a:ext cx="4040188" cy="639762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Onpattro</a:t>
            </a:r>
            <a:r>
              <a:rPr lang="en-US" dirty="0">
                <a:solidFill>
                  <a:srgbClr val="C00000"/>
                </a:solidFill>
              </a:rPr>
              <a:t> ®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BBCB7A-D788-4946-886D-79E3D2A03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4040188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Targets</a:t>
            </a:r>
          </a:p>
          <a:p>
            <a:r>
              <a:rPr lang="en-US" sz="2000" dirty="0"/>
              <a:t>efficient encapsulation of siRNA, </a:t>
            </a:r>
          </a:p>
          <a:p>
            <a:r>
              <a:rPr lang="en-US" sz="2000" dirty="0"/>
              <a:t>low surface charge, </a:t>
            </a:r>
          </a:p>
          <a:p>
            <a:r>
              <a:rPr lang="en-US" sz="2000" dirty="0"/>
              <a:t>diameter &lt; 100 nm,</a:t>
            </a:r>
          </a:p>
          <a:p>
            <a:r>
              <a:rPr lang="en-US" sz="2000" dirty="0"/>
              <a:t>to deliver encapsulated siRNA to the cytoplasm of hepatocytes in vivo after IV administration.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AF0BFA3-D690-459F-8A07-F1D207385C51}"/>
              </a:ext>
            </a:extLst>
          </p:cNvPr>
          <p:cNvSpPr/>
          <p:nvPr/>
        </p:nvSpPr>
        <p:spPr>
          <a:xfrm rot="19994015">
            <a:off x="4241005" y="2658875"/>
            <a:ext cx="360040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CBB0AD-6CC0-40F6-BC87-36CCD1F4C832}"/>
              </a:ext>
            </a:extLst>
          </p:cNvPr>
          <p:cNvSpPr txBox="1"/>
          <p:nvPr/>
        </p:nvSpPr>
        <p:spPr>
          <a:xfrm>
            <a:off x="4766758" y="2061590"/>
            <a:ext cx="3608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Ionizable cationic lipids (</a:t>
            </a:r>
            <a:r>
              <a:rPr lang="en-US" b="1" dirty="0" err="1">
                <a:solidFill>
                  <a:srgbClr val="C00000"/>
                </a:solidFill>
              </a:rPr>
              <a:t>pKa</a:t>
            </a:r>
            <a:r>
              <a:rPr lang="en-US" b="1" dirty="0">
                <a:solidFill>
                  <a:srgbClr val="C00000"/>
                </a:solidFill>
              </a:rPr>
              <a:t> ~ 6.5)</a:t>
            </a:r>
          </a:p>
          <a:p>
            <a:r>
              <a:rPr lang="en-US" dirty="0"/>
              <a:t>@ acidic pH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positively charged </a:t>
            </a:r>
          </a:p>
          <a:p>
            <a:r>
              <a:rPr lang="en-US" dirty="0"/>
              <a:t>@ physiological pH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neutral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F2FE87A-2BD8-48EC-9C6F-58C8B038B5DA}"/>
              </a:ext>
            </a:extLst>
          </p:cNvPr>
          <p:cNvSpPr/>
          <p:nvPr/>
        </p:nvSpPr>
        <p:spPr>
          <a:xfrm>
            <a:off x="4378059" y="3676114"/>
            <a:ext cx="360040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32C7BA-C4C3-4DA1-8D61-604156D05807}"/>
              </a:ext>
            </a:extLst>
          </p:cNvPr>
          <p:cNvSpPr txBox="1"/>
          <p:nvPr/>
        </p:nvSpPr>
        <p:spPr>
          <a:xfrm>
            <a:off x="4766758" y="3136900"/>
            <a:ext cx="38081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PEG-lipids </a:t>
            </a:r>
            <a:r>
              <a:rPr lang="en-US" dirty="0"/>
              <a:t>with relatively short C</a:t>
            </a:r>
            <a:r>
              <a:rPr lang="en-US" baseline="-25000" dirty="0"/>
              <a:t>14</a:t>
            </a:r>
            <a:r>
              <a:rPr lang="en-US" dirty="0"/>
              <a:t> acyl chains</a:t>
            </a:r>
          </a:p>
          <a:p>
            <a:r>
              <a:rPr lang="en-US" dirty="0"/>
              <a:t>In the presence of a lipid sink (e.g. lipoprotein in plasma), PEG-lipids can exchange out of the LNP, generating unshielded particles that can engage with target cells to enable uptake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1ED61-2729-44AC-B7D0-6D0775B7613B}"/>
              </a:ext>
            </a:extLst>
          </p:cNvPr>
          <p:cNvSpPr txBox="1"/>
          <p:nvPr/>
        </p:nvSpPr>
        <p:spPr>
          <a:xfrm>
            <a:off x="457200" y="6170799"/>
            <a:ext cx="627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Nature Nanotechnology | VOL 14 | December 2019 | 1084–1087</a:t>
            </a:r>
          </a:p>
        </p:txBody>
      </p:sp>
    </p:spTree>
    <p:extLst>
      <p:ext uri="{BB962C8B-B14F-4D97-AF65-F5344CB8AC3E}">
        <p14:creationId xmlns:p14="http://schemas.microsoft.com/office/powerpoint/2010/main" val="103229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A1B4-0647-429E-B406-E1B6AF37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</a:rPr>
              <a:t>Pre-clinical development</a:t>
            </a: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  <a:sym typeface="Wingdings 3" panose="05040102010807070707" pitchFamily="18" charset="2"/>
              </a:rPr>
              <a:t> </a:t>
            </a:r>
            <a:r>
              <a:rPr lang="en-US" sz="3200" dirty="0">
                <a:solidFill>
                  <a:schemeClr val="tx1"/>
                </a:solidFill>
              </a:rPr>
              <a:t>LNP siRNA system 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1DC126A-4B10-4A1A-9431-B500573A8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556792"/>
            <a:ext cx="7084594" cy="4525962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10C661-B17B-4721-B864-AFEDA7812E7B}"/>
              </a:ext>
            </a:extLst>
          </p:cNvPr>
          <p:cNvSpPr txBox="1"/>
          <p:nvPr/>
        </p:nvSpPr>
        <p:spPr>
          <a:xfrm>
            <a:off x="457200" y="6170799"/>
            <a:ext cx="627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Nature Nanotechnology | VOL 14 | December 2019 | 1084–1087</a:t>
            </a:r>
          </a:p>
        </p:txBody>
      </p:sp>
    </p:spTree>
    <p:extLst>
      <p:ext uri="{BB962C8B-B14F-4D97-AF65-F5344CB8AC3E}">
        <p14:creationId xmlns:p14="http://schemas.microsoft.com/office/powerpoint/2010/main" val="425974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4286-114A-49FF-BFC9-1DFACFFD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>
                <a:solidFill>
                  <a:schemeClr val="tx1"/>
                </a:solidFill>
              </a:rPr>
              <a:t>COVID-19 vaccine</a:t>
            </a:r>
            <a:br>
              <a:rPr lang="it-IT" sz="240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  <a:sym typeface="Wingdings 3" panose="05040102010807070707" pitchFamily="18" charset="2"/>
              </a:rPr>
              <a:t> </a:t>
            </a:r>
            <a:r>
              <a:rPr lang="en-US" sz="2400" dirty="0">
                <a:solidFill>
                  <a:schemeClr val="tx1"/>
                </a:solidFill>
              </a:rPr>
              <a:t>LNP</a:t>
            </a:r>
            <a:endParaRPr lang="en-US" dirty="0"/>
          </a:p>
        </p:txBody>
      </p:sp>
      <p:pic>
        <p:nvPicPr>
          <p:cNvPr id="1026" name="Picture 2" descr="US will distribute 6.4 million Covid-19 vaccine doses in first tranche,  Government &amp; Economy - THE BUSINESS TIMES">
            <a:extLst>
              <a:ext uri="{FF2B5EF4-FFF2-40B4-BE49-F238E27FC236}">
                <a16:creationId xmlns:a16="http://schemas.microsoft.com/office/drawing/2014/main" id="{9304B1C8-129D-4C54-B288-8ADC5A2ED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7403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EAD6DCB-EE40-4AB8-889F-C1AE6D04B8F1}"/>
              </a:ext>
            </a:extLst>
          </p:cNvPr>
          <p:cNvSpPr/>
          <p:nvPr/>
        </p:nvSpPr>
        <p:spPr>
          <a:xfrm rot="19800000">
            <a:off x="3537450" y="2667860"/>
            <a:ext cx="360040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7635F3-CE46-4E28-B045-91560003C65E}"/>
              </a:ext>
            </a:extLst>
          </p:cNvPr>
          <p:cNvSpPr/>
          <p:nvPr/>
        </p:nvSpPr>
        <p:spPr>
          <a:xfrm flipV="1">
            <a:off x="3537450" y="4040244"/>
            <a:ext cx="360040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F212C6-E90B-4551-9C7A-75056F2C1B42}"/>
              </a:ext>
            </a:extLst>
          </p:cNvPr>
          <p:cNvSpPr txBox="1"/>
          <p:nvPr/>
        </p:nvSpPr>
        <p:spPr>
          <a:xfrm>
            <a:off x="4025356" y="3855578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</a:rPr>
              <a:t>S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tructural lipids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Phospholipids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 formation of a bilayer structure 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Cholesterol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 stabilizer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37906F-70D8-4607-82C6-8751E372432F}"/>
              </a:ext>
            </a:extLst>
          </p:cNvPr>
          <p:cNvSpPr txBox="1"/>
          <p:nvPr/>
        </p:nvSpPr>
        <p:spPr>
          <a:xfrm>
            <a:off x="3923956" y="2204864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Functional lipids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Ionizable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aminolipid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PEGylated lipid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8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5544-6C7C-4D97-9DC3-50E90B10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COVID-19 Vaccines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  <a:sym typeface="Wingdings 3" panose="05040102010807070707" pitchFamily="18" charset="2"/>
              </a:rPr>
              <a:t> </a:t>
            </a:r>
            <a:r>
              <a:rPr lang="en-US" sz="2400" dirty="0">
                <a:solidFill>
                  <a:schemeClr val="tx1"/>
                </a:solidFill>
              </a:rPr>
              <a:t>LNP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E014665-EA62-49C9-8316-AEF48E65C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781326"/>
              </p:ext>
            </p:extLst>
          </p:nvPr>
        </p:nvGraphicFramePr>
        <p:xfrm>
          <a:off x="1043608" y="1768192"/>
          <a:ext cx="7153609" cy="374904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611166530"/>
                    </a:ext>
                  </a:extLst>
                </a:gridCol>
                <a:gridCol w="2714526">
                  <a:extLst>
                    <a:ext uri="{9D8B030D-6E8A-4147-A177-3AD203B41FA5}">
                      <a16:colId xmlns:a16="http://schemas.microsoft.com/office/drawing/2014/main" val="1584291404"/>
                    </a:ext>
                  </a:extLst>
                </a:gridCol>
                <a:gridCol w="1687056">
                  <a:extLst>
                    <a:ext uri="{9D8B030D-6E8A-4147-A177-3AD203B41FA5}">
                      <a16:colId xmlns:a16="http://schemas.microsoft.com/office/drawing/2014/main" val="416286381"/>
                    </a:ext>
                  </a:extLst>
                </a:gridCol>
                <a:gridCol w="2203387">
                  <a:extLst>
                    <a:ext uri="{9D8B030D-6E8A-4147-A177-3AD203B41FA5}">
                      <a16:colId xmlns:a16="http://schemas.microsoft.com/office/drawing/2014/main" val="4044918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tx1"/>
                          </a:solidFill>
                        </a:rPr>
                        <a:t>Compound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</a:rPr>
                        <a:t>Comirnaty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</a:rPr>
                        <a:t>®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Moderna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732243"/>
                  </a:ext>
                </a:extLst>
              </a:tr>
              <a:tr h="822960">
                <a:tc rowSpan="2">
                  <a:txBody>
                    <a:bodyPr/>
                    <a:lstStyle/>
                    <a:p>
                      <a:r>
                        <a:rPr lang="en-US" sz="2400" b="1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Functional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Ionizable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</a:rPr>
                        <a:t>aminolipid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none" strike="noStrike" kern="1200" baseline="0" dirty="0">
                          <a:solidFill>
                            <a:srgbClr val="000000"/>
                          </a:solidFill>
                        </a:rPr>
                        <a:t>ALC-0315</a:t>
                      </a:r>
                      <a:endParaRPr lang="en-US" sz="2400" b="0" i="0" u="none" strike="noStrike" kern="1200" baseline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kern="1200" baseline="0" dirty="0">
                          <a:solidFill>
                            <a:srgbClr val="000000"/>
                          </a:solidFill>
                        </a:rPr>
                        <a:t>SM-102 </a:t>
                      </a:r>
                      <a:endParaRPr lang="en-US" sz="2400" b="0" i="0" u="none" strike="noStrike" kern="1200" baseline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43037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PEGylated lipid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none" strike="noStrike" kern="1200" baseline="0" dirty="0">
                          <a:solidFill>
                            <a:srgbClr val="000000"/>
                          </a:solidFill>
                        </a:rPr>
                        <a:t>ALC-0159</a:t>
                      </a:r>
                      <a:endParaRPr lang="en-US" sz="2400" b="0" i="0" u="none" strike="noStrike" kern="1200" baseline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kern="1200" baseline="0" dirty="0">
                          <a:solidFill>
                            <a:srgbClr val="000000"/>
                          </a:solidFill>
                        </a:rPr>
                        <a:t>PEG2000-DMG </a:t>
                      </a:r>
                      <a:endParaRPr lang="en-US" sz="2400" b="0" i="0" u="none" strike="noStrike" kern="1200" baseline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78366"/>
                  </a:ext>
                </a:extLst>
              </a:tr>
              <a:tr h="822960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</a:t>
                      </a:r>
                      <a:r>
                        <a:rPr lang="en-US" sz="2400" b="1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tructural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Phospholipids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none" strike="noStrike" kern="1200" baseline="0" dirty="0">
                          <a:solidFill>
                            <a:srgbClr val="000000"/>
                          </a:solidFill>
                        </a:rPr>
                        <a:t>DSPC</a:t>
                      </a:r>
                      <a:endParaRPr lang="en-US" sz="2400" b="0" i="0" u="none" strike="noStrike" kern="1200" baseline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u="none" strike="noStrike" kern="1200" baseline="0" dirty="0">
                          <a:solidFill>
                            <a:srgbClr val="000000"/>
                          </a:solidFill>
                        </a:rPr>
                        <a:t>DSPC</a:t>
                      </a:r>
                      <a:endParaRPr lang="en-US" sz="2400" b="0" i="0" u="none" strike="noStrike" kern="1200" baseline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949951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Stabilizer 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none" strike="noStrike" kern="1200" baseline="0" dirty="0">
                          <a:solidFill>
                            <a:srgbClr val="000000"/>
                          </a:solidFill>
                        </a:rPr>
                        <a:t>Cholesterol</a:t>
                      </a:r>
                      <a:endParaRPr lang="en-US" sz="2400" b="0" i="0" u="none" strike="noStrike" kern="1200" baseline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u="none" strike="noStrike" kern="1200" baseline="0" dirty="0">
                          <a:solidFill>
                            <a:srgbClr val="000000"/>
                          </a:solidFill>
                        </a:rPr>
                        <a:t>Cholesterol</a:t>
                      </a:r>
                      <a:endParaRPr lang="en-US" sz="2400" b="0" i="0" u="none" strike="noStrike" kern="1200" baseline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618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C1B783-E102-4381-A4E7-29DCAF52F4DD}"/>
              </a:ext>
            </a:extLst>
          </p:cNvPr>
          <p:cNvSpPr txBox="1"/>
          <p:nvPr/>
        </p:nvSpPr>
        <p:spPr>
          <a:xfrm>
            <a:off x="395536" y="6104329"/>
            <a:ext cx="5677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COVID-19 mRNA vaccine (nucleoside-modified) Procedure No. EMEA/H/C/005735/0000</a:t>
            </a:r>
          </a:p>
          <a:p>
            <a:r>
              <a:rPr lang="en-US" sz="1200" dirty="0"/>
              <a:t>COVID-19 mRNA Vaccine (nucleoside-modified) Procedure No. EMEA/H/C/005791/0000</a:t>
            </a:r>
          </a:p>
        </p:txBody>
      </p:sp>
    </p:spTree>
    <p:extLst>
      <p:ext uri="{BB962C8B-B14F-4D97-AF65-F5344CB8AC3E}">
        <p14:creationId xmlns:p14="http://schemas.microsoft.com/office/powerpoint/2010/main" val="1166171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648</Words>
  <Application>Microsoft Office PowerPoint</Application>
  <PresentationFormat>On-screen Show (4:3)</PresentationFormat>
  <Paragraphs>115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NexusSerif</vt:lpstr>
      <vt:lpstr>Verdana</vt:lpstr>
      <vt:lpstr>Wingdings</vt:lpstr>
      <vt:lpstr>Tema di Office</vt:lpstr>
      <vt:lpstr> LA GALENICA CONTINUA ONLINE</vt:lpstr>
      <vt:lpstr>Nucleic acid-based vaccines</vt:lpstr>
      <vt:lpstr>Nucleic acid-based vaccines</vt:lpstr>
      <vt:lpstr>LNP approved by the FDA or EMA</vt:lpstr>
      <vt:lpstr>Pre-clinical development  LNP siRNA system </vt:lpstr>
      <vt:lpstr>Pre-clinical development  LNP siRNA system </vt:lpstr>
      <vt:lpstr>Pre-clinical development  LNP siRNA system </vt:lpstr>
      <vt:lpstr>COVID-19 vaccine  LNP</vt:lpstr>
      <vt:lpstr>  COVID-19 Vaccines   LNP</vt:lpstr>
      <vt:lpstr>PowerPoint Presentation</vt:lpstr>
      <vt:lpstr>COVID-19 vaccine  LNP</vt:lpstr>
      <vt:lpstr>Grazie per l’attenzione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IFO - FV Sper-1</dc:creator>
  <cp:lastModifiedBy>Francesca Selmin</cp:lastModifiedBy>
  <cp:revision>9</cp:revision>
  <dcterms:created xsi:type="dcterms:W3CDTF">2015-02-23T11:04:54Z</dcterms:created>
  <dcterms:modified xsi:type="dcterms:W3CDTF">2021-01-29T09:00:26Z</dcterms:modified>
</cp:coreProperties>
</file>