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74" r:id="rId4"/>
    <p:sldId id="276" r:id="rId5"/>
    <p:sldId id="279" r:id="rId6"/>
    <p:sldId id="277" r:id="rId7"/>
    <p:sldId id="269" r:id="rId8"/>
    <p:sldId id="271" r:id="rId9"/>
    <p:sldId id="270" r:id="rId10"/>
    <p:sldId id="280" r:id="rId11"/>
    <p:sldId id="272" r:id="rId12"/>
    <p:sldId id="27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0000"/>
    <a:srgbClr val="40297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>
        <p:scale>
          <a:sx n="97" d="100"/>
          <a:sy n="97" d="100"/>
        </p:scale>
        <p:origin x="1984" y="67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6CFC-6901-437E-B23B-8D7AF6B2F1E6}" type="datetimeFigureOut">
              <a:rPr lang="it-IT" smtClean="0"/>
              <a:t>27/01/21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B72C-8084-455E-9F5A-A5046978C3A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1475" y="342696"/>
            <a:ext cx="7628957" cy="2438232"/>
          </a:xfrm>
          <a:effectLst>
            <a:outerShdw dist="38100" dir="2700000" algn="tl" rotWithShape="0">
              <a:srgbClr val="008000">
                <a:alpha val="40000"/>
              </a:srgbClr>
            </a:outerShdw>
            <a:reflection stA="45000" endPos="4000" dist="508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T w="0" h="6350"/>
              <a:bevelB w="0" h="6350"/>
              <a:extrusionClr>
                <a:srgbClr val="C00000"/>
              </a:extrusionClr>
              <a:contourClr>
                <a:srgbClr val="C00000"/>
              </a:contourClr>
            </a:sp3d>
          </a:bodyPr>
          <a:lstStyle/>
          <a:p>
            <a:pPr algn="l"/>
            <a:br>
              <a:rPr lang="it-IT" dirty="0"/>
            </a:br>
            <a:r>
              <a:rPr lang="it-IT" sz="67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 </a:t>
            </a:r>
            <a:r>
              <a:rPr lang="it-IT" sz="6700" b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GALENICA CONTINUA ONLINE</a:t>
            </a:r>
            <a:endParaRPr lang="it-IT" sz="67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2866027"/>
            <a:ext cx="6624736" cy="1152128"/>
          </a:xfrm>
        </p:spPr>
        <p:txBody>
          <a:bodyPr>
            <a:noAutofit/>
          </a:bodyPr>
          <a:lstStyle/>
          <a:p>
            <a:pPr algn="l"/>
            <a:r>
              <a:rPr lang="it-IT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Il Farmacista nella gestione dei vaccini covid-19- seconda parte</a:t>
            </a:r>
          </a:p>
          <a:p>
            <a:pPr algn="l"/>
            <a:endParaRPr lang="it-IT" sz="2800" b="1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</a:endParaRPr>
          </a:p>
          <a:p>
            <a:pPr algn="l"/>
            <a:r>
              <a:rPr lang="it-IT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 panose="020B0604030504040204" pitchFamily="34" charset="0"/>
              </a:rPr>
              <a:t>Nicola Nigri</a:t>
            </a:r>
          </a:p>
        </p:txBody>
      </p:sp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07" y="4843020"/>
            <a:ext cx="1182230" cy="1672284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037870"/>
            <a:ext cx="1296144" cy="137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60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14B8B03-35F8-EA41-BFFC-C4DDB3BA3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24608"/>
              </p:ext>
            </p:extLst>
          </p:nvPr>
        </p:nvGraphicFramePr>
        <p:xfrm>
          <a:off x="1403648" y="1269024"/>
          <a:ext cx="6540283" cy="329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665">
                  <a:extLst>
                    <a:ext uri="{9D8B030D-6E8A-4147-A177-3AD203B41FA5}">
                      <a16:colId xmlns:a16="http://schemas.microsoft.com/office/drawing/2014/main" val="755095424"/>
                    </a:ext>
                  </a:extLst>
                </a:gridCol>
                <a:gridCol w="2372980">
                  <a:extLst>
                    <a:ext uri="{9D8B030D-6E8A-4147-A177-3AD203B41FA5}">
                      <a16:colId xmlns:a16="http://schemas.microsoft.com/office/drawing/2014/main" val="1230621794"/>
                    </a:ext>
                  </a:extLst>
                </a:gridCol>
                <a:gridCol w="2701638">
                  <a:extLst>
                    <a:ext uri="{9D8B030D-6E8A-4147-A177-3AD203B41FA5}">
                      <a16:colId xmlns:a16="http://schemas.microsoft.com/office/drawing/2014/main" val="699926739"/>
                    </a:ext>
                  </a:extLst>
                </a:gridCol>
              </a:tblGrid>
              <a:tr h="419147">
                <a:tc gridSpan="3"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60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Somministrazione</a:t>
                      </a:r>
                    </a:p>
                  </a:txBody>
                  <a:tcPr marL="91281" marR="91281" marT="45641" marB="45641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98298"/>
                  </a:ext>
                </a:extLst>
              </a:tr>
              <a:tr h="41914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1" marR="68461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cap="all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Corminaty</a:t>
                      </a:r>
                      <a:r>
                        <a:rPr lang="it-IT" sz="11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(Pfizer)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1" marR="68461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Moderna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61" marR="68461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51807"/>
                  </a:ext>
                </a:extLst>
              </a:tr>
              <a:tr h="491693">
                <a:tc>
                  <a:txBody>
                    <a:bodyPr/>
                    <a:lstStyle/>
                    <a:p>
                      <a:pPr marL="0" indent="-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Età soggetti</a:t>
                      </a:r>
                    </a:p>
                  </a:txBody>
                  <a:tcPr marL="59452" marR="59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16 anni</a:t>
                      </a:r>
                    </a:p>
                  </a:txBody>
                  <a:tcPr marL="59452" marR="5945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≥18 anni</a:t>
                      </a:r>
                    </a:p>
                  </a:txBody>
                  <a:tcPr marL="59452" marR="5945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4993"/>
                  </a:ext>
                </a:extLst>
              </a:tr>
              <a:tr h="655591">
                <a:tc>
                  <a:txBody>
                    <a:bodyPr/>
                    <a:lstStyle/>
                    <a:p>
                      <a:pPr marL="0" indent="-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Sito iniezione</a:t>
                      </a:r>
                    </a:p>
                  </a:txBody>
                  <a:tcPr marL="59452" marR="59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Deltoide IM</a:t>
                      </a:r>
                    </a:p>
                  </a:txBody>
                  <a:tcPr marL="59452" marR="5945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Deltoide IM</a:t>
                      </a:r>
                    </a:p>
                  </a:txBody>
                  <a:tcPr marL="59452" marR="5945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77267"/>
                  </a:ext>
                </a:extLst>
              </a:tr>
              <a:tr h="655591">
                <a:tc>
                  <a:txBody>
                    <a:bodyPr/>
                    <a:lstStyle/>
                    <a:p>
                      <a:pPr marL="0" indent="-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Richiamo seconda dose</a:t>
                      </a:r>
                    </a:p>
                  </a:txBody>
                  <a:tcPr marL="59452" marR="59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Dopo 21 giorni</a:t>
                      </a:r>
                    </a:p>
                  </a:txBody>
                  <a:tcPr marL="59452" marR="5945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Dopo 28 giorni</a:t>
                      </a:r>
                    </a:p>
                  </a:txBody>
                  <a:tcPr marL="59452" marR="5945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1413"/>
                  </a:ext>
                </a:extLst>
              </a:tr>
              <a:tr h="655591">
                <a:tc>
                  <a:txBody>
                    <a:bodyPr/>
                    <a:lstStyle/>
                    <a:p>
                      <a:pPr marL="0" indent="-22669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i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Immunità completa prevista</a:t>
                      </a:r>
                    </a:p>
                  </a:txBody>
                  <a:tcPr marL="59452" marR="5945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 prima di 7 giorni dalla seconda dose</a:t>
                      </a:r>
                    </a:p>
                  </a:txBody>
                  <a:tcPr marL="59452" marR="5945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 prima di 14 giorni dalla seconda dose</a:t>
                      </a:r>
                    </a:p>
                  </a:txBody>
                  <a:tcPr marL="59452" marR="5945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1741"/>
                  </a:ext>
                </a:extLst>
              </a:tr>
            </a:tbl>
          </a:graphicData>
        </a:graphic>
      </p:graphicFrame>
      <p:pic>
        <p:nvPicPr>
          <p:cNvPr id="6150" name="Picture 6" descr="Premium Vector | Cute nurse with injection icon illustration.">
            <a:extLst>
              <a:ext uri="{FF2B5EF4-FFF2-40B4-BE49-F238E27FC236}">
                <a16:creationId xmlns:a16="http://schemas.microsoft.com/office/drawing/2014/main" id="{00154C1C-4B09-294F-B41A-3C88108C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128"/>
            <a:ext cx="2068961" cy="2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2DC96C9-0223-D64B-840B-4306DBA5B980}"/>
              </a:ext>
            </a:extLst>
          </p:cNvPr>
          <p:cNvSpPr/>
          <p:nvPr/>
        </p:nvSpPr>
        <p:spPr>
          <a:xfrm>
            <a:off x="1331640" y="4565784"/>
            <a:ext cx="5315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latin typeface="ArialMT"/>
              </a:rPr>
              <a:t>…Eliminare tutte le bolle ed espellere </a:t>
            </a:r>
            <a:r>
              <a:rPr lang="it-IT" sz="1400" dirty="0">
                <a:latin typeface="ArialMT"/>
              </a:rPr>
              <a:t>il medicinale in eccesso premendo lentamente lo stantuffo in modo che la si allinei alla linea che segna 0,3 </a:t>
            </a:r>
            <a:r>
              <a:rPr lang="it-IT" sz="1400" dirty="0" err="1">
                <a:latin typeface="ArialMT"/>
              </a:rPr>
              <a:t>mL</a:t>
            </a:r>
            <a:r>
              <a:rPr lang="it-IT" sz="1400" dirty="0">
                <a:latin typeface="ArialMT"/>
              </a:rPr>
              <a:t> (0,5 </a:t>
            </a:r>
            <a:r>
              <a:rPr lang="it-IT" sz="1400" dirty="0" err="1">
                <a:latin typeface="ArialMT"/>
              </a:rPr>
              <a:t>mL</a:t>
            </a:r>
            <a:r>
              <a:rPr lang="it-IT" sz="1400" dirty="0">
                <a:latin typeface="ArialMT"/>
              </a:rPr>
              <a:t> per Moderna) sulla siringa…</a:t>
            </a:r>
            <a:endParaRPr lang="it-IT" sz="1400" dirty="0"/>
          </a:p>
          <a:p>
            <a:pPr algn="just"/>
            <a:r>
              <a:rPr lang="it-IT" sz="1400" b="1" dirty="0">
                <a:latin typeface="ArialMT"/>
              </a:rPr>
              <a:t>Preparare tutte e le siringhe in </a:t>
            </a:r>
            <a:r>
              <a:rPr lang="it-IT" sz="1400" b="1" dirty="0" err="1">
                <a:latin typeface="ArialMT"/>
              </a:rPr>
              <a:t>continuita</a:t>
            </a:r>
            <a:r>
              <a:rPr lang="it-IT" sz="1400" b="1" dirty="0">
                <a:latin typeface="ArialMT"/>
              </a:rPr>
              <a:t>̀. </a:t>
            </a:r>
            <a:endParaRPr lang="it-IT" sz="1400" b="1" dirty="0"/>
          </a:p>
          <a:p>
            <a:pPr algn="just"/>
            <a:r>
              <a:rPr lang="it-IT" sz="1400" b="1" i="1" dirty="0">
                <a:latin typeface="ArialMT"/>
              </a:rPr>
              <a:t>Si raccomanda di utilizzare lo stesso ago per prelevare e somministrare la dose quando possibile…</a:t>
            </a:r>
            <a:r>
              <a:rPr lang="it-IT" sz="1400" dirty="0">
                <a:latin typeface="ArialMT"/>
              </a:rPr>
              <a:t>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20184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 descr="The Federal Reserve Looks To Further Define Fraud | PaymentsJournal">
            <a:extLst>
              <a:ext uri="{FF2B5EF4-FFF2-40B4-BE49-F238E27FC236}">
                <a16:creationId xmlns:a16="http://schemas.microsoft.com/office/drawing/2014/main" id="{8DCA2210-38AE-0A48-B7CE-6852F4D27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9" y="1981868"/>
            <a:ext cx="3951616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17B2D92-5DDD-5F41-88DD-210EF87AFC25}"/>
              </a:ext>
            </a:extLst>
          </p:cNvPr>
          <p:cNvSpPr/>
          <p:nvPr/>
        </p:nvSpPr>
        <p:spPr>
          <a:xfrm>
            <a:off x="4631211" y="1981869"/>
            <a:ext cx="37924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latin typeface="ArialMT"/>
              </a:rPr>
              <a:t>Al termine delle somministrazioni, la fiala con il vaccino residuo </a:t>
            </a:r>
            <a:r>
              <a:rPr lang="it-IT" sz="1400" b="1" dirty="0">
                <a:latin typeface="ArialMT"/>
              </a:rPr>
              <a:t>deve essere smaltita seguendo i protocolli standard</a:t>
            </a:r>
            <a:r>
              <a:rPr lang="it-IT" sz="1400" dirty="0">
                <a:latin typeface="ArialMT"/>
              </a:rPr>
              <a:t>. </a:t>
            </a:r>
          </a:p>
          <a:p>
            <a:pPr algn="just"/>
            <a:r>
              <a:rPr lang="it-IT" sz="1400" dirty="0">
                <a:latin typeface="ArialMT"/>
              </a:rPr>
              <a:t>Prima di procedere allo smaltimento è necessario </a:t>
            </a:r>
            <a:r>
              <a:rPr lang="it-IT" sz="1400" b="1" dirty="0">
                <a:latin typeface="ArialMT"/>
              </a:rPr>
              <a:t>rendere inutilizzabili</a:t>
            </a:r>
            <a:r>
              <a:rPr lang="it-IT" sz="1400" dirty="0">
                <a:latin typeface="ArialMT"/>
              </a:rPr>
              <a:t> le fiale </a:t>
            </a:r>
            <a:r>
              <a:rPr lang="it-IT" sz="1400" b="1" dirty="0">
                <a:latin typeface="ArialMT"/>
              </a:rPr>
              <a:t>sbarrando l'etichetta </a:t>
            </a:r>
            <a:r>
              <a:rPr lang="it-IT" sz="1400" dirty="0">
                <a:latin typeface="ArialMT"/>
              </a:rPr>
              <a:t>con una linea nera indelebile e </a:t>
            </a:r>
            <a:r>
              <a:rPr lang="it-IT" sz="1400" b="1" dirty="0">
                <a:latin typeface="ArialMT"/>
              </a:rPr>
              <a:t>adulterando</a:t>
            </a:r>
            <a:r>
              <a:rPr lang="it-IT" sz="1400" dirty="0">
                <a:latin typeface="ArialMT"/>
              </a:rPr>
              <a:t> la soluzione residua con un </a:t>
            </a:r>
            <a:r>
              <a:rPr lang="it-IT" sz="1400" b="1" dirty="0">
                <a:latin typeface="ArialMT"/>
              </a:rPr>
              <a:t>colorante</a:t>
            </a:r>
            <a:r>
              <a:rPr lang="it-IT" sz="1400" dirty="0">
                <a:latin typeface="ArialMT"/>
              </a:rPr>
              <a:t> (tipo eosina) o con altre </a:t>
            </a:r>
            <a:r>
              <a:rPr lang="it-IT" sz="1400" dirty="0" err="1">
                <a:latin typeface="ArialMT"/>
              </a:rPr>
              <a:t>modalita</a:t>
            </a:r>
            <a:r>
              <a:rPr lang="it-IT" sz="1400" dirty="0">
                <a:latin typeface="ArialMT"/>
              </a:rPr>
              <a:t>̀ previste da procedure interne aziendali (</a:t>
            </a:r>
            <a:r>
              <a:rPr lang="it-IT" sz="1400" b="1" dirty="0">
                <a:latin typeface="ArialMT"/>
              </a:rPr>
              <a:t>rottura del </a:t>
            </a:r>
            <a:r>
              <a:rPr lang="it-IT" sz="1400" b="1" dirty="0" err="1">
                <a:latin typeface="ArialMT"/>
              </a:rPr>
              <a:t>vial</a:t>
            </a:r>
            <a:r>
              <a:rPr lang="it-IT" sz="1400" b="1" dirty="0">
                <a:latin typeface="ArialMT"/>
              </a:rPr>
              <a:t> preventivamente avvolto in una garza</a:t>
            </a:r>
            <a:r>
              <a:rPr lang="it-IT" sz="1400" dirty="0">
                <a:latin typeface="ArialMT"/>
              </a:rPr>
              <a:t>). </a:t>
            </a:r>
            <a:endParaRPr lang="it-IT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0C253E2-10BF-5749-80BD-A53B9DC64C02}"/>
              </a:ext>
            </a:extLst>
          </p:cNvPr>
          <p:cNvSpPr txBox="1"/>
          <p:nvPr/>
        </p:nvSpPr>
        <p:spPr>
          <a:xfrm>
            <a:off x="3300658" y="406159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Smaltimento…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A090774D-5346-9940-9D0C-E38970E34456}"/>
              </a:ext>
            </a:extLst>
          </p:cNvPr>
          <p:cNvGrpSpPr/>
          <p:nvPr/>
        </p:nvGrpSpPr>
        <p:grpSpPr>
          <a:xfrm>
            <a:off x="4814687" y="4689804"/>
            <a:ext cx="1014230" cy="806768"/>
            <a:chOff x="5188571" y="4155257"/>
            <a:chExt cx="1427036" cy="1135134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BFB74E36-37F5-AC48-A297-27B75193352B}"/>
                </a:ext>
              </a:extLst>
            </p:cNvPr>
            <p:cNvGrpSpPr/>
            <p:nvPr/>
          </p:nvGrpSpPr>
          <p:grpSpPr>
            <a:xfrm>
              <a:off x="5188571" y="4155257"/>
              <a:ext cx="1131089" cy="1135134"/>
              <a:chOff x="7160660" y="1599923"/>
              <a:chExt cx="1273017" cy="1277570"/>
            </a:xfrm>
          </p:grpSpPr>
          <p:pic>
            <p:nvPicPr>
              <p:cNvPr id="16" name="Picture 6" descr="Vial Vector SVG Icon (3) - PNG Repo Free PNG Icons">
                <a:extLst>
                  <a:ext uri="{FF2B5EF4-FFF2-40B4-BE49-F238E27FC236}">
                    <a16:creationId xmlns:a16="http://schemas.microsoft.com/office/drawing/2014/main" id="{6E9D2A71-BA85-2040-AD09-445483357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0660" y="1599923"/>
                <a:ext cx="1273017" cy="1273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58B5A22B-D6C2-AE4C-AE83-6EDDC92F8098}"/>
                  </a:ext>
                </a:extLst>
              </p:cNvPr>
              <p:cNvSpPr/>
              <p:nvPr/>
            </p:nvSpPr>
            <p:spPr>
              <a:xfrm>
                <a:off x="7514075" y="2056542"/>
                <a:ext cx="555552" cy="820951"/>
              </a:xfrm>
              <a:prstGeom prst="roundRect">
                <a:avLst/>
              </a:prstGeom>
              <a:solidFill>
                <a:srgbClr val="4DB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F708B8E2-6931-DD4B-B28D-407A47B2E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48727" y="2297311"/>
                <a:ext cx="487774" cy="336879"/>
              </a:xfrm>
              <a:prstGeom prst="rect">
                <a:avLst/>
              </a:prstGeom>
            </p:spPr>
          </p:pic>
        </p:grpSp>
        <p:pic>
          <p:nvPicPr>
            <p:cNvPr id="14" name="Elemento grafico 13" descr="Chiudi">
              <a:extLst>
                <a:ext uri="{FF2B5EF4-FFF2-40B4-BE49-F238E27FC236}">
                  <a16:creationId xmlns:a16="http://schemas.microsoft.com/office/drawing/2014/main" id="{A0BE7478-6002-264C-9972-BD6F3FD8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46280" y="4608810"/>
              <a:ext cx="622692" cy="622692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AF7C6078-E22C-1843-800C-AB7819DEE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7547135" flipH="1" flipV="1">
              <a:off x="6085289" y="4465842"/>
              <a:ext cx="530318" cy="530318"/>
            </a:xfrm>
            <a:prstGeom prst="rect">
              <a:avLst/>
            </a:prstGeom>
          </p:spPr>
        </p:pic>
      </p:grpSp>
      <p:pic>
        <p:nvPicPr>
          <p:cNvPr id="19" name="Picture 2" descr="Medical Waste Disposal Services | Shred Nations">
            <a:extLst>
              <a:ext uri="{FF2B5EF4-FFF2-40B4-BE49-F238E27FC236}">
                <a16:creationId xmlns:a16="http://schemas.microsoft.com/office/drawing/2014/main" id="{909A5AE8-8F08-0F46-8C16-B4713EAB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60" y="4627501"/>
            <a:ext cx="629434" cy="8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9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'Italia rinasce con un fiore - WEtravel.biz">
            <a:extLst>
              <a:ext uri="{FF2B5EF4-FFF2-40B4-BE49-F238E27FC236}">
                <a16:creationId xmlns:a16="http://schemas.microsoft.com/office/drawing/2014/main" id="{C40964AD-D889-2546-8885-2C7DBAE6C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20550" r="19676" b="21350"/>
          <a:stretch/>
        </p:blipFill>
        <p:spPr bwMode="auto">
          <a:xfrm>
            <a:off x="1691680" y="980728"/>
            <a:ext cx="5760640" cy="254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748572-D2C5-124C-BC01-C574CF699CDA}"/>
              </a:ext>
            </a:extLst>
          </p:cNvPr>
          <p:cNvSpPr txBox="1"/>
          <p:nvPr/>
        </p:nvSpPr>
        <p:spPr>
          <a:xfrm>
            <a:off x="2357754" y="3861048"/>
            <a:ext cx="4428492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🌍 </a:t>
            </a:r>
            <a:r>
              <a:rPr lang="it-IT" sz="2000" b="1" dirty="0">
                <a:highlight>
                  <a:srgbClr val="EAEAE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 terra non è piatta</a:t>
            </a:r>
          </a:p>
          <a:p>
            <a:pPr algn="l">
              <a:lnSpc>
                <a:spcPct val="15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💉 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effectLst/>
                <a:highlight>
                  <a:srgbClr val="EAEAEA"/>
                </a:highlight>
                <a:uFillTx/>
                <a:latin typeface="Arial" panose="020B0604020202020204" pitchFamily="34" charset="0"/>
                <a:cs typeface="Arial" panose="020B0604020202020204" pitchFamily="34" charset="0"/>
                <a:sym typeface="12 pt Helvetica* 55 Roman   05472"/>
              </a:rPr>
              <a:t>I vaccini funzionano</a:t>
            </a:r>
          </a:p>
          <a:p>
            <a:pPr algn="l">
              <a:lnSpc>
                <a:spcPct val="15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👩🏻‍🚀 </a:t>
            </a:r>
            <a:r>
              <a:rPr lang="it-IT" sz="2000" b="1" dirty="0">
                <a:highlight>
                  <a:srgbClr val="EAEAE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Siamo stati sulla luna</a:t>
            </a:r>
          </a:p>
          <a:p>
            <a:pPr algn="l">
              <a:lnSpc>
                <a:spcPct val="150000"/>
              </a:lnSpc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🌦 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effectLst/>
                <a:highlight>
                  <a:srgbClr val="EAEAEA"/>
                </a:highlight>
                <a:uFillTx/>
                <a:latin typeface="Arial" panose="020B0604020202020204" pitchFamily="34" charset="0"/>
                <a:cs typeface="Arial" panose="020B0604020202020204" pitchFamily="34" charset="0"/>
                <a:sym typeface="12 pt Helvetica* 55 Roman   05472"/>
              </a:rPr>
              <a:t>Il cambiamento climatico è reale</a:t>
            </a:r>
          </a:p>
          <a:p>
            <a:pPr marL="0" marR="0" indent="0" algn="l" defTabSz="2438337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   #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StandUpForScience</a:t>
            </a:r>
            <a:endParaRPr kumimoji="0" lang="it-IT" sz="2000" b="1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12 pt Helvetica* 55 Roman   05472"/>
            </a:endParaRPr>
          </a:p>
        </p:txBody>
      </p:sp>
    </p:spTree>
    <p:extLst>
      <p:ext uri="{BB962C8B-B14F-4D97-AF65-F5344CB8AC3E}">
        <p14:creationId xmlns:p14="http://schemas.microsoft.com/office/powerpoint/2010/main" val="270696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03C465-3B8D-0C47-A92A-EAEEC914E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772816"/>
            <a:ext cx="3981003" cy="1122262"/>
          </a:xfrm>
          <a:prstGeom prst="rect">
            <a:avLst/>
          </a:prstGeom>
        </p:spPr>
      </p:pic>
      <p:pic>
        <p:nvPicPr>
          <p:cNvPr id="1028" name="Picture 4" descr="Information by Country Location | Moderna COVID-19 Vaccine">
            <a:extLst>
              <a:ext uri="{FF2B5EF4-FFF2-40B4-BE49-F238E27FC236}">
                <a16:creationId xmlns:a16="http://schemas.microsoft.com/office/drawing/2014/main" id="{B97ED09F-11F4-7F4A-9975-97A27B74A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083895"/>
            <a:ext cx="3905067" cy="8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2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383A45-7E90-644A-88A8-5D95063A9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" b="31553"/>
          <a:stretch/>
        </p:blipFill>
        <p:spPr>
          <a:xfrm>
            <a:off x="611560" y="1366918"/>
            <a:ext cx="4896544" cy="230518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DBB970E-D6A5-C64A-88DF-1D81ADA455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 b="5786"/>
          <a:stretch/>
        </p:blipFill>
        <p:spPr>
          <a:xfrm>
            <a:off x="3445320" y="3212976"/>
            <a:ext cx="4704532" cy="21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676E15-4FB9-A444-B9FF-F898AE4F25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"/>
          <a:stretch/>
        </p:blipFill>
        <p:spPr>
          <a:xfrm>
            <a:off x="763730" y="685018"/>
            <a:ext cx="6277725" cy="454418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B08C75B-0EC8-8545-99C1-A4797CF9EF30}"/>
              </a:ext>
            </a:extLst>
          </p:cNvPr>
          <p:cNvSpPr/>
          <p:nvPr/>
        </p:nvSpPr>
        <p:spPr>
          <a:xfrm>
            <a:off x="614293" y="5229200"/>
            <a:ext cx="37611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it-IT" sz="1050" i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it-IT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www.sifoweb.it</a:t>
            </a:r>
            <a:r>
              <a:rPr lang="it-IT" sz="1050" i="1" dirty="0">
                <a:latin typeface="Arial" panose="020B0604020202020204" pitchFamily="34" charset="0"/>
                <a:cs typeface="Arial" panose="020B0604020202020204" pitchFamily="34" charset="0"/>
              </a:rPr>
              <a:t>/area-scientifica/</a:t>
            </a:r>
            <a:r>
              <a:rPr lang="it-IT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galenica-clinica.html</a:t>
            </a:r>
            <a:endParaRPr lang="it-IT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Reload, Restore Icon PNG Transparent Background, Free Download #12293 -  FreeIconsPNG">
            <a:extLst>
              <a:ext uri="{FF2B5EF4-FFF2-40B4-BE49-F238E27FC236}">
                <a16:creationId xmlns:a16="http://schemas.microsoft.com/office/drawing/2014/main" id="{8885B4D9-0BE7-EE48-9962-87957CE5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322" y="685018"/>
            <a:ext cx="1163001" cy="11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8485A62-06ED-414E-B067-6AE5227C2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7" y="517536"/>
            <a:ext cx="3294141" cy="47066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C23E507-1474-8E4F-8C72-E08DD73F1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69" y="463024"/>
            <a:ext cx="3368222" cy="48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6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D750C54-9F46-F74F-826D-81AA321AF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40298"/>
              </p:ext>
            </p:extLst>
          </p:nvPr>
        </p:nvGraphicFramePr>
        <p:xfrm>
          <a:off x="2170928" y="486616"/>
          <a:ext cx="6412567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781">
                  <a:extLst>
                    <a:ext uri="{9D8B030D-6E8A-4147-A177-3AD203B41FA5}">
                      <a16:colId xmlns:a16="http://schemas.microsoft.com/office/drawing/2014/main" val="755095424"/>
                    </a:ext>
                  </a:extLst>
                </a:gridCol>
                <a:gridCol w="2359893">
                  <a:extLst>
                    <a:ext uri="{9D8B030D-6E8A-4147-A177-3AD203B41FA5}">
                      <a16:colId xmlns:a16="http://schemas.microsoft.com/office/drawing/2014/main" val="1230621794"/>
                    </a:ext>
                  </a:extLst>
                </a:gridCol>
                <a:gridCol w="2359893">
                  <a:extLst>
                    <a:ext uri="{9D8B030D-6E8A-4147-A177-3AD203B41FA5}">
                      <a16:colId xmlns:a16="http://schemas.microsoft.com/office/drawing/2014/main" val="699926739"/>
                    </a:ext>
                  </a:extLst>
                </a:gridCol>
              </a:tblGrid>
              <a:tr h="506666">
                <a:tc gridSpan="3"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8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Modalità di conservazione e stabilità</a:t>
                      </a:r>
                      <a:endParaRPr lang="it-IT" sz="18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5296" marR="105296" marT="52648" marB="52648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98298"/>
                  </a:ext>
                </a:extLst>
              </a:tr>
              <a:tr h="50666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it-IT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300" b="1" cap="all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Corminaty</a:t>
                      </a:r>
                      <a:r>
                        <a:rPr lang="it-IT" sz="13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(Pfizer)</a:t>
                      </a:r>
                      <a:endParaRPr lang="it-IT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3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Moderna</a:t>
                      </a:r>
                      <a:endParaRPr lang="it-IT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51807"/>
                  </a:ext>
                </a:extLst>
              </a:tr>
              <a:tr h="43495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3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Stabilità a 2-8°C</a:t>
                      </a:r>
                      <a:endParaRPr lang="it-IT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 Diluito: Max 5 giorni</a:t>
                      </a:r>
                    </a:p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Diluito: Max 6 ore</a:t>
                      </a:r>
                    </a:p>
                  </a:txBody>
                  <a:tcPr marL="78972" marR="7897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30 giorni</a:t>
                      </a:r>
                    </a:p>
                  </a:txBody>
                  <a:tcPr marL="78972" marR="7897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4993"/>
                  </a:ext>
                </a:extLst>
              </a:tr>
              <a:tr h="42486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3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Stabilità 8-25°C </a:t>
                      </a:r>
                      <a:endParaRPr lang="it-IT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8972" marR="7897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12h</a:t>
                      </a:r>
                    </a:p>
                  </a:txBody>
                  <a:tcPr marL="78972" marR="7897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77267"/>
                  </a:ext>
                </a:extLst>
              </a:tr>
              <a:tr h="43495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3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Stabilità 8-30°C</a:t>
                      </a:r>
                      <a:endParaRPr lang="it-IT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 Diluito: Max 2 ore</a:t>
                      </a:r>
                    </a:p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Diluito: Max 6 ore</a:t>
                      </a:r>
                    </a:p>
                  </a:txBody>
                  <a:tcPr marL="78972" marR="7897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8972" marR="7897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001424"/>
                  </a:ext>
                </a:extLst>
              </a:tr>
              <a:tr h="64421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3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Stabilità 2-25°C dopo primo prelievo</a:t>
                      </a:r>
                      <a:endParaRPr lang="it-IT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8972" marR="7897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6 ore</a:t>
                      </a:r>
                    </a:p>
                  </a:txBody>
                  <a:tcPr marL="78972" marR="7897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45266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DC1BAE24-B89A-7042-A2A2-D68C17400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5" y="3342158"/>
            <a:ext cx="2699693" cy="31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9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D750C54-9F46-F74F-826D-81AA321AF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10391"/>
              </p:ext>
            </p:extLst>
          </p:nvPr>
        </p:nvGraphicFramePr>
        <p:xfrm>
          <a:off x="2063926" y="427126"/>
          <a:ext cx="6495153" cy="4221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969">
                  <a:extLst>
                    <a:ext uri="{9D8B030D-6E8A-4147-A177-3AD203B41FA5}">
                      <a16:colId xmlns:a16="http://schemas.microsoft.com/office/drawing/2014/main" val="755095424"/>
                    </a:ext>
                  </a:extLst>
                </a:gridCol>
                <a:gridCol w="2397592">
                  <a:extLst>
                    <a:ext uri="{9D8B030D-6E8A-4147-A177-3AD203B41FA5}">
                      <a16:colId xmlns:a16="http://schemas.microsoft.com/office/drawing/2014/main" val="1230621794"/>
                    </a:ext>
                  </a:extLst>
                </a:gridCol>
                <a:gridCol w="2397592">
                  <a:extLst>
                    <a:ext uri="{9D8B030D-6E8A-4147-A177-3AD203B41FA5}">
                      <a16:colId xmlns:a16="http://schemas.microsoft.com/office/drawing/2014/main" val="699926739"/>
                    </a:ext>
                  </a:extLst>
                </a:gridCol>
              </a:tblGrid>
              <a:tr h="390555">
                <a:tc gridSpan="3"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6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Caratteristiche medicinale</a:t>
                      </a:r>
                      <a:endParaRPr lang="it-IT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98298"/>
                  </a:ext>
                </a:extLst>
              </a:tr>
              <a:tr h="390555">
                <a:tc>
                  <a:txBody>
                    <a:bodyPr/>
                    <a:lstStyle/>
                    <a:p>
                      <a:pPr marL="269875" indent="-226695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cap="all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Corminaty</a:t>
                      </a:r>
                      <a:r>
                        <a:rPr lang="it-IT" sz="11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(Pfizer)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1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Moderna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51807"/>
                  </a:ext>
                </a:extLst>
              </a:tr>
              <a:tr h="3040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diluire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Sì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4993"/>
                  </a:ext>
                </a:extLst>
              </a:tr>
              <a:tr h="60650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Temperatura conservazione </a:t>
                      </a:r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Vial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-90°C e -60°C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-25°C e -15°C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(non conservare a T&lt;-40°C; non utilizzare ghiaccio secco)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77267"/>
                  </a:ext>
                </a:extLst>
              </a:tr>
              <a:tr h="3040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di validità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mesi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mesi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001424"/>
                  </a:ext>
                </a:extLst>
              </a:tr>
              <a:tr h="3040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iniziale </a:t>
                      </a:r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vial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 </a:t>
                      </a:r>
                      <a:r>
                        <a:rPr lang="it-IT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it-IT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it-IT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overfill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volume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45266"/>
                  </a:ext>
                </a:extLst>
              </a:tr>
              <a:tr h="3040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dosi per </a:t>
                      </a:r>
                      <a:r>
                        <a:rPr lang="it-IT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vial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Fino a 6 dosi*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dosi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84001"/>
                  </a:ext>
                </a:extLst>
              </a:tr>
              <a:tr h="60650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Volume finale dopo diluizione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 </a:t>
                      </a:r>
                      <a:r>
                        <a:rPr lang="it-IT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(diluire con 1,8 </a:t>
                      </a:r>
                      <a:r>
                        <a:rPr lang="it-IT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soluzione fisiologica)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DILUIRE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(farmaco già pronto per essere somministrato)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90511"/>
                  </a:ext>
                </a:extLst>
              </a:tr>
              <a:tr h="40433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da somministrare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 </a:t>
                      </a:r>
                      <a:r>
                        <a:rPr lang="it-IT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</a:t>
                      </a:r>
                      <a:r>
                        <a:rPr lang="it-IT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77470"/>
                  </a:ext>
                </a:extLst>
              </a:tr>
              <a:tr h="606509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Packaging secondario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</a:t>
                      </a:r>
                      <a:r>
                        <a:rPr lang="it-IT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vials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/confezione (229x229x40mm; 2,1 L) 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 a: 975-1170 dosi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it-IT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vials</a:t>
                      </a: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/confezione (140x56x64mm; 0,5 L) </a:t>
                      </a:r>
                    </a:p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 a: 100 dosi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26624"/>
                  </a:ext>
                </a:extLst>
              </a:tr>
            </a:tbl>
          </a:graphicData>
        </a:graphic>
      </p:graphicFrame>
      <p:pic>
        <p:nvPicPr>
          <p:cNvPr id="3074" name="Picture 2" descr="Coronavirus Vaccine | Keck Medicine of USC">
            <a:extLst>
              <a:ext uri="{FF2B5EF4-FFF2-40B4-BE49-F238E27FC236}">
                <a16:creationId xmlns:a16="http://schemas.microsoft.com/office/drawing/2014/main" id="{D8A7BBD4-5F4D-4142-A4FD-010336FD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" y="4487569"/>
            <a:ext cx="2851932" cy="19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72F7F5-6695-6348-AA2B-500BD9FD7EC7}"/>
              </a:ext>
            </a:extLst>
          </p:cNvPr>
          <p:cNvSpPr txBox="1"/>
          <p:nvPr/>
        </p:nvSpPr>
        <p:spPr>
          <a:xfrm>
            <a:off x="3756268" y="4687702"/>
            <a:ext cx="1877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i="1" dirty="0">
                <a:latin typeface="Arial" panose="020B0604020202020204" pitchFamily="34" charset="0"/>
                <a:cs typeface="Arial" panose="020B0604020202020204" pitchFamily="34" charset="0"/>
              </a:rPr>
              <a:t>*Nota CTS AIFA 28/12/2020</a:t>
            </a:r>
          </a:p>
        </p:txBody>
      </p:sp>
    </p:spTree>
    <p:extLst>
      <p:ext uri="{BB962C8B-B14F-4D97-AF65-F5344CB8AC3E}">
        <p14:creationId xmlns:p14="http://schemas.microsoft.com/office/powerpoint/2010/main" val="368269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E1B0EA5-3DFB-6F4A-AAAE-76E7CC4E1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1211"/>
              </p:ext>
            </p:extLst>
          </p:nvPr>
        </p:nvGraphicFramePr>
        <p:xfrm>
          <a:off x="1696238" y="562177"/>
          <a:ext cx="6408713" cy="3228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180">
                  <a:extLst>
                    <a:ext uri="{9D8B030D-6E8A-4147-A177-3AD203B41FA5}">
                      <a16:colId xmlns:a16="http://schemas.microsoft.com/office/drawing/2014/main" val="755095424"/>
                    </a:ext>
                  </a:extLst>
                </a:gridCol>
                <a:gridCol w="2325243">
                  <a:extLst>
                    <a:ext uri="{9D8B030D-6E8A-4147-A177-3AD203B41FA5}">
                      <a16:colId xmlns:a16="http://schemas.microsoft.com/office/drawing/2014/main" val="1230621794"/>
                    </a:ext>
                  </a:extLst>
                </a:gridCol>
                <a:gridCol w="2647290">
                  <a:extLst>
                    <a:ext uri="{9D8B030D-6E8A-4147-A177-3AD203B41FA5}">
                      <a16:colId xmlns:a16="http://schemas.microsoft.com/office/drawing/2014/main" val="699926739"/>
                    </a:ext>
                  </a:extLst>
                </a:gridCol>
              </a:tblGrid>
              <a:tr h="681520">
                <a:tc gridSpan="3"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8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Modalità di allestimento</a:t>
                      </a:r>
                      <a:endParaRPr lang="it-IT" sz="18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5296" marR="105296" marT="52648" marB="52648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98298"/>
                  </a:ext>
                </a:extLst>
              </a:tr>
              <a:tr h="68152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it-IT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/>
                </a:tc>
                <a:tc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300" b="1" cap="all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Corminaty</a:t>
                      </a:r>
                      <a:r>
                        <a:rPr lang="it-IT" sz="13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(Pfizer)</a:t>
                      </a:r>
                      <a:endParaRPr lang="it-IT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it-IT" sz="1300" b="1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Moderna</a:t>
                      </a:r>
                      <a:endParaRPr lang="it-IT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51807"/>
                  </a:ext>
                </a:extLst>
              </a:tr>
              <a:tr h="79947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3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Mescolamento</a:t>
                      </a:r>
                    </a:p>
                  </a:txBody>
                  <a:tcPr marL="78972" marR="7897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/>
                        <a:defRPr/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Lento capovolgimento (10 volte) del flacone prima e dopo diluizione </a:t>
                      </a:r>
                    </a:p>
                  </a:txBody>
                  <a:tcPr marL="78972" marR="7897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Rotazione manuale tenendo il </a:t>
                      </a:r>
                      <a:r>
                        <a:rPr lang="it-IT" sz="13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vial</a:t>
                      </a: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dalla parte superiore </a:t>
                      </a:r>
                    </a:p>
                  </a:txBody>
                  <a:tcPr marL="78972" marR="7897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4993"/>
                  </a:ext>
                </a:extLst>
              </a:tr>
              <a:tr h="106597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it-IT" sz="13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Aspetto dopo allestimento</a:t>
                      </a:r>
                    </a:p>
                  </a:txBody>
                  <a:tcPr marL="78972" marR="7897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3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Dispersione biancastra priva di particelle visibili. </a:t>
                      </a:r>
                    </a:p>
                  </a:txBody>
                  <a:tcPr marL="78972" marR="78972" marT="0" marB="0" anchor="ctr">
                    <a:solidFill>
                      <a:srgbClr val="402977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226695"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it-IT" sz="13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Dispersione biancastra con possibile particolato prodotto-relato</a:t>
                      </a:r>
                      <a:endParaRPr lang="it-IT" sz="13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972" marR="78972" marT="0" marB="0" anchor="ctr">
                    <a:solidFill>
                      <a:srgbClr val="FF0000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77267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A0F8961F-B033-EA47-8BD6-2266417026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58" y="4092192"/>
            <a:ext cx="1368152" cy="8404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92BFA00-8783-8349-B91E-19E7F6F54F3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557" y1="20362" x2="52105" y2="83588"/>
                        <a14:foregroundMark x1="13158" y1="17557" x2="16391" y2="17532"/>
                        <a14:foregroundMark x1="81407" y1="17751" x2="87368" y2="17939"/>
                        <a14:foregroundMark x1="63762" y1="17195" x2="65296" y2="17243"/>
                        <a14:foregroundMark x1="81579" y1="26336" x2="81579" y2="26336"/>
                        <a14:foregroundMark x1="85789" y1="20611" x2="85789" y2="20611"/>
                        <a14:foregroundMark x1="45263" y1="45802" x2="45789" y2="78244"/>
                        <a14:foregroundMark x1="58947" y1="43511" x2="66316" y2="77481"/>
                        <a14:foregroundMark x1="34737" y1="51145" x2="34737" y2="51145"/>
                        <a14:foregroundMark x1="33684" y1="66031" x2="36842" y2="77863"/>
                        <a14:backgroundMark x1="23158" y1="23664" x2="23158" y2="23664"/>
                        <a14:backgroundMark x1="49474" y1="13359" x2="49474" y2="13359"/>
                        <a14:backgroundMark x1="37368" y1="14885" x2="65789" y2="14885"/>
                        <a14:backgroundMark x1="68947" y1="16412" x2="68947" y2="16412"/>
                        <a14:backgroundMark x1="66316" y1="19466" x2="66316" y2="19466"/>
                        <a14:backgroundMark x1="74211" y1="17939" x2="73158" y2="22519"/>
                        <a14:backgroundMark x1="70000" y1="14885" x2="76842" y2="20229"/>
                        <a14:backgroundMark x1="31579" y1="14122" x2="18947" y2="19466"/>
                        <a14:backgroundMark x1="63684" y1="17557" x2="63684" y2="1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26529"/>
            <a:ext cx="849754" cy="11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9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1E688A08-852C-4BC9-B269-D3967D10B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6" y="5327385"/>
            <a:ext cx="822190" cy="1163001"/>
          </a:xfrm>
          <a:prstGeom prst="rect">
            <a:avLst/>
          </a:prstGeom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7B327C-6892-4A2A-9E31-5F3DBD08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487" y="5445224"/>
            <a:ext cx="932008" cy="9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1E77A9-4A6B-4208-AECD-7F66AD057711}"/>
              </a:ext>
            </a:extLst>
          </p:cNvPr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noFill/>
          <a:ln w="889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 descr="Coronavirus Vaccine | Keck Medicine of USC">
            <a:extLst>
              <a:ext uri="{FF2B5EF4-FFF2-40B4-BE49-F238E27FC236}">
                <a16:creationId xmlns:a16="http://schemas.microsoft.com/office/drawing/2014/main" id="{7F911EDF-131D-5946-B36F-71DB0D3E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2105"/>
            <a:ext cx="1970408" cy="13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130436-6F06-F140-8A7F-C51B3CC52A36}"/>
              </a:ext>
            </a:extLst>
          </p:cNvPr>
          <p:cNvSpPr txBox="1"/>
          <p:nvPr/>
        </p:nvSpPr>
        <p:spPr>
          <a:xfrm>
            <a:off x="2510378" y="406159"/>
            <a:ext cx="412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Criticità fase diluizione…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B62C07F-7842-B445-ABAA-B90F77B581C2}"/>
              </a:ext>
            </a:extLst>
          </p:cNvPr>
          <p:cNvSpPr txBox="1"/>
          <p:nvPr/>
        </p:nvSpPr>
        <p:spPr>
          <a:xfrm>
            <a:off x="973351" y="4258549"/>
            <a:ext cx="263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Manualità dell’operatore (formazione team vaccinali)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AFC0B68-1319-2C40-98F7-51CBF5AAD829}"/>
              </a:ext>
            </a:extLst>
          </p:cNvPr>
          <p:cNvSpPr/>
          <p:nvPr/>
        </p:nvSpPr>
        <p:spPr>
          <a:xfrm>
            <a:off x="2915816" y="1272105"/>
            <a:ext cx="489654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Utilizzo dei dispostivi adeguati: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●  Siringa adatta (preferibilmente da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it-I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)+ ago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21G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per il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prelievo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di cloruro di sodio 9 mg/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(0,9%) e la successiva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diluizione del vaccino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●  Siringa da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1mL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per il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prelievo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somministrazione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della dose di 0,3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●  Aghi per la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somministrazione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23G o 25 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39C38BE-3F81-1E4C-A7AB-A757EC3AE4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/>
          <a:stretch/>
        </p:blipFill>
        <p:spPr>
          <a:xfrm>
            <a:off x="3851920" y="3269991"/>
            <a:ext cx="1152128" cy="302355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EA84014-911B-9644-8805-78AD564BF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32" y="4863723"/>
            <a:ext cx="1550668" cy="116300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B4A2A44-0C5D-E543-998E-7D6CF8D60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502" y="330059"/>
            <a:ext cx="2125969" cy="5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561</Words>
  <Application>Microsoft Macintosh PowerPoint</Application>
  <PresentationFormat>Presentazione su schermo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ArialMT</vt:lpstr>
      <vt:lpstr>Calibri</vt:lpstr>
      <vt:lpstr>Cambria</vt:lpstr>
      <vt:lpstr>Symbol</vt:lpstr>
      <vt:lpstr>Tema di Office</vt:lpstr>
      <vt:lpstr> LA GALENICA CONTINUA ONLINE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IFO - FV Sper-1</dc:creator>
  <cp:lastModifiedBy>nicola nigri</cp:lastModifiedBy>
  <cp:revision>98</cp:revision>
  <dcterms:created xsi:type="dcterms:W3CDTF">2015-02-23T11:04:54Z</dcterms:created>
  <dcterms:modified xsi:type="dcterms:W3CDTF">2021-01-27T19:38:20Z</dcterms:modified>
</cp:coreProperties>
</file>